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555" r:id="rId4"/>
    <p:sldId id="488" r:id="rId5"/>
    <p:sldId id="559" r:id="rId6"/>
    <p:sldId id="560" r:id="rId7"/>
    <p:sldId id="561" r:id="rId8"/>
    <p:sldId id="547" r:id="rId9"/>
    <p:sldId id="557" r:id="rId10"/>
    <p:sldId id="548" r:id="rId11"/>
    <p:sldId id="549" r:id="rId12"/>
    <p:sldId id="552" r:id="rId13"/>
    <p:sldId id="55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94A60BEA-9C13-499B-8779-CCDF0D02E19E}">
          <p14:sldIdLst>
            <p14:sldId id="256"/>
          </p14:sldIdLst>
        </p14:section>
        <p14:section name="Sección sin título" id="{0285C79A-D6FF-4A88-9380-9DCA483FCA62}">
          <p14:sldIdLst>
            <p14:sldId id="257"/>
            <p14:sldId id="555"/>
            <p14:sldId id="488"/>
            <p14:sldId id="559"/>
            <p14:sldId id="560"/>
            <p14:sldId id="561"/>
            <p14:sldId id="547"/>
            <p14:sldId id="557"/>
            <p14:sldId id="548"/>
            <p14:sldId id="549"/>
            <p14:sldId id="552"/>
            <p14:sldId id="5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JIMÉNEZ PÉREZ" initials="AJP" lastIdx="3" clrIdx="0">
    <p:extLst>
      <p:ext uri="{19B8F6BF-5375-455C-9EA6-DF929625EA0E}">
        <p15:presenceInfo xmlns:p15="http://schemas.microsoft.com/office/powerpoint/2012/main" userId="ALEJANDRO JIMÉNEZ PÉ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2A7E"/>
    <a:srgbClr val="FFCC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364" autoAdjust="0"/>
  </p:normalViewPr>
  <p:slideViewPr>
    <p:cSldViewPr snapToGrid="0">
      <p:cViewPr>
        <p:scale>
          <a:sx n="100" d="100"/>
          <a:sy n="100" d="100"/>
        </p:scale>
        <p:origin x="-984" y="-1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0T17:15:27.931" idx="1">
    <p:pos x="4262" y="933"/>
    <p:text>La automatización de una aeronave es un proceso con el objetivo de mejorar la actuación humana, reduciendo la cantidad de parámetros que debe controlar el piloto.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0T17:19:27.509" idx="2">
    <p:pos x="3092" y="2101"/>
    <p:text>Si bien el proyecto académico es autoconclusivo, el equipo propone la posibilidad de continuación de este proyecto con la introducción de mejoras tales como:</p:text>
    <p:extLst>
      <p:ext uri="{C676402C-5697-4E1C-873F-D02D1690AC5C}">
        <p15:threadingInfo xmlns:p15="http://schemas.microsoft.com/office/powerpoint/2012/main" timeZoneBias="-60"/>
      </p:ext>
    </p:extLst>
  </p:cm>
  <p:cm authorId="1" dt="2018-01-30T17:23:32.572" idx="3">
    <p:pos x="2667" y="1205"/>
    <p:text>Para evitar tener que estar creando constamente clases de cambio cuando se cumplen las condiciones de crucero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D0515-5FAD-4769-AB9C-FFDB3530E453}" type="datetimeFigureOut">
              <a:rPr lang="es-ES" smtClean="0"/>
              <a:t>31/01/2018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C8F0C-62F0-414F-B1FA-28B36BF320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99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0E0EA-08FD-45B6-A7E8-3C2F9485D414}" type="datetimeFigureOut">
              <a:rPr lang="es-ES" smtClean="0"/>
              <a:t>31/01/2018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E7F2E-A561-438E-9437-7DD4B0F122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7945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331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03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0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11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8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73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40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93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92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33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31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E7F2E-A561-438E-9437-7DD4B0F1221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66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Luna 14"/>
          <p:cNvSpPr/>
          <p:nvPr userDrawn="1"/>
        </p:nvSpPr>
        <p:spPr>
          <a:xfrm rot="17787559">
            <a:off x="22552" y="5069464"/>
            <a:ext cx="1443845" cy="2250702"/>
          </a:xfrm>
          <a:custGeom>
            <a:avLst/>
            <a:gdLst>
              <a:gd name="connsiteX0" fmla="*/ 1252260 w 1252260"/>
              <a:gd name="connsiteY0" fmla="*/ 1892747 h 1892747"/>
              <a:gd name="connsiteX1" fmla="*/ 0 w 1252260"/>
              <a:gd name="connsiteY1" fmla="*/ 946373 h 1892747"/>
              <a:gd name="connsiteX2" fmla="*/ 1252260 w 1252260"/>
              <a:gd name="connsiteY2" fmla="*/ -1 h 1892747"/>
              <a:gd name="connsiteX3" fmla="*/ 626130 w 1252260"/>
              <a:gd name="connsiteY3" fmla="*/ 946373 h 1892747"/>
              <a:gd name="connsiteX4" fmla="*/ 1252260 w 1252260"/>
              <a:gd name="connsiteY4" fmla="*/ 1892747 h 1892747"/>
              <a:gd name="connsiteX0" fmla="*/ 1113400 w 1253133"/>
              <a:gd name="connsiteY0" fmla="*/ 1917962 h 1917962"/>
              <a:gd name="connsiteX1" fmla="*/ 873 w 1253133"/>
              <a:gd name="connsiteY1" fmla="*/ 946374 h 1917962"/>
              <a:gd name="connsiteX2" fmla="*/ 1253133 w 1253133"/>
              <a:gd name="connsiteY2" fmla="*/ 0 h 1917962"/>
              <a:gd name="connsiteX3" fmla="*/ 627003 w 1253133"/>
              <a:gd name="connsiteY3" fmla="*/ 946374 h 1917962"/>
              <a:gd name="connsiteX4" fmla="*/ 1113400 w 1253133"/>
              <a:gd name="connsiteY4" fmla="*/ 1917962 h 1917962"/>
              <a:gd name="connsiteX0" fmla="*/ 1112626 w 1112626"/>
              <a:gd name="connsiteY0" fmla="*/ 2035043 h 2035043"/>
              <a:gd name="connsiteX1" fmla="*/ 99 w 1112626"/>
              <a:gd name="connsiteY1" fmla="*/ 1063455 h 2035043"/>
              <a:gd name="connsiteX2" fmla="*/ 1069633 w 1112626"/>
              <a:gd name="connsiteY2" fmla="*/ 0 h 2035043"/>
              <a:gd name="connsiteX3" fmla="*/ 626229 w 1112626"/>
              <a:gd name="connsiteY3" fmla="*/ 1063455 h 2035043"/>
              <a:gd name="connsiteX4" fmla="*/ 1112626 w 1112626"/>
              <a:gd name="connsiteY4" fmla="*/ 2035043 h 2035043"/>
              <a:gd name="connsiteX0" fmla="*/ 1599893 w 1599893"/>
              <a:gd name="connsiteY0" fmla="*/ 2439535 h 2439535"/>
              <a:gd name="connsiteX1" fmla="*/ 10381 w 1599893"/>
              <a:gd name="connsiteY1" fmla="*/ 1063455 h 2439535"/>
              <a:gd name="connsiteX2" fmla="*/ 1079915 w 1599893"/>
              <a:gd name="connsiteY2" fmla="*/ 0 h 2439535"/>
              <a:gd name="connsiteX3" fmla="*/ 636511 w 1599893"/>
              <a:gd name="connsiteY3" fmla="*/ 1063455 h 2439535"/>
              <a:gd name="connsiteX4" fmla="*/ 1599893 w 1599893"/>
              <a:gd name="connsiteY4" fmla="*/ 2439535 h 2439535"/>
              <a:gd name="connsiteX0" fmla="*/ 1563069 w 1563069"/>
              <a:gd name="connsiteY0" fmla="*/ 2497908 h 2497908"/>
              <a:gd name="connsiteX1" fmla="*/ 9194 w 1563069"/>
              <a:gd name="connsiteY1" fmla="*/ 1063455 h 2497908"/>
              <a:gd name="connsiteX2" fmla="*/ 1078728 w 1563069"/>
              <a:gd name="connsiteY2" fmla="*/ 0 h 2497908"/>
              <a:gd name="connsiteX3" fmla="*/ 635324 w 1563069"/>
              <a:gd name="connsiteY3" fmla="*/ 1063455 h 2497908"/>
              <a:gd name="connsiteX4" fmla="*/ 1563069 w 1563069"/>
              <a:gd name="connsiteY4" fmla="*/ 2497908 h 2497908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29077 w 1556822"/>
              <a:gd name="connsiteY3" fmla="*/ 1246097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786653 w 1557306"/>
              <a:gd name="connsiteY3" fmla="*/ 1398730 h 2538337"/>
              <a:gd name="connsiteX4" fmla="*/ 1557306 w 1557306"/>
              <a:gd name="connsiteY4" fmla="*/ 2538337 h 2538337"/>
              <a:gd name="connsiteX0" fmla="*/ 1557500 w 1557500"/>
              <a:gd name="connsiteY0" fmla="*/ 2485008 h 2485008"/>
              <a:gd name="connsiteX1" fmla="*/ 3625 w 1557500"/>
              <a:gd name="connsiteY1" fmla="*/ 1050555 h 2485008"/>
              <a:gd name="connsiteX2" fmla="*/ 1225543 w 1557500"/>
              <a:gd name="connsiteY2" fmla="*/ 0 h 2485008"/>
              <a:gd name="connsiteX3" fmla="*/ 786847 w 1557500"/>
              <a:gd name="connsiteY3" fmla="*/ 1345401 h 2485008"/>
              <a:gd name="connsiteX4" fmla="*/ 1557500 w 1557500"/>
              <a:gd name="connsiteY4" fmla="*/ 2485008 h 2485008"/>
              <a:gd name="connsiteX0" fmla="*/ 1291002 w 1291002"/>
              <a:gd name="connsiteY0" fmla="*/ 2485008 h 2485008"/>
              <a:gd name="connsiteX1" fmla="*/ 6172 w 1291002"/>
              <a:gd name="connsiteY1" fmla="*/ 1198230 h 2485008"/>
              <a:gd name="connsiteX2" fmla="*/ 959045 w 1291002"/>
              <a:gd name="connsiteY2" fmla="*/ 0 h 2485008"/>
              <a:gd name="connsiteX3" fmla="*/ 520349 w 1291002"/>
              <a:gd name="connsiteY3" fmla="*/ 1345401 h 2485008"/>
              <a:gd name="connsiteX4" fmla="*/ 1291002 w 1291002"/>
              <a:gd name="connsiteY4" fmla="*/ 2485008 h 2485008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99071 w 1155490"/>
              <a:gd name="connsiteY3" fmla="*/ 1229737 h 2329893"/>
              <a:gd name="connsiteX4" fmla="*/ 1155490 w 1155490"/>
              <a:gd name="connsiteY4" fmla="*/ 2329893 h 2329893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2955 w 1152955"/>
              <a:gd name="connsiteY0" fmla="*/ 2476055 h 2476055"/>
              <a:gd name="connsiteX1" fmla="*/ 0 w 1152955"/>
              <a:gd name="connsiteY1" fmla="*/ 1344392 h 2476055"/>
              <a:gd name="connsiteX2" fmla="*/ 1119698 w 1152955"/>
              <a:gd name="connsiteY2" fmla="*/ 0 h 2476055"/>
              <a:gd name="connsiteX3" fmla="*/ 596536 w 1152955"/>
              <a:gd name="connsiteY3" fmla="*/ 1375899 h 2476055"/>
              <a:gd name="connsiteX4" fmla="*/ 1152955 w 1152955"/>
              <a:gd name="connsiteY4" fmla="*/ 2476055 h 2476055"/>
              <a:gd name="connsiteX0" fmla="*/ 1446507 w 1446507"/>
              <a:gd name="connsiteY0" fmla="*/ 2476055 h 2476055"/>
              <a:gd name="connsiteX1" fmla="*/ 0 w 1446507"/>
              <a:gd name="connsiteY1" fmla="*/ 791894 h 2476055"/>
              <a:gd name="connsiteX2" fmla="*/ 1413250 w 1446507"/>
              <a:gd name="connsiteY2" fmla="*/ 0 h 2476055"/>
              <a:gd name="connsiteX3" fmla="*/ 890088 w 1446507"/>
              <a:gd name="connsiteY3" fmla="*/ 1375899 h 2476055"/>
              <a:gd name="connsiteX4" fmla="*/ 1446507 w 1446507"/>
              <a:gd name="connsiteY4" fmla="*/ 2476055 h 2476055"/>
              <a:gd name="connsiteX0" fmla="*/ 1446516 w 1465061"/>
              <a:gd name="connsiteY0" fmla="*/ 2412748 h 2412748"/>
              <a:gd name="connsiteX1" fmla="*/ 9 w 1465061"/>
              <a:gd name="connsiteY1" fmla="*/ 728587 h 2412748"/>
              <a:gd name="connsiteX2" fmla="*/ 1465061 w 1465061"/>
              <a:gd name="connsiteY2" fmla="*/ 0 h 2412748"/>
              <a:gd name="connsiteX3" fmla="*/ 890097 w 1465061"/>
              <a:gd name="connsiteY3" fmla="*/ 1312592 h 2412748"/>
              <a:gd name="connsiteX4" fmla="*/ 1446516 w 1465061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4472 w 1444472"/>
              <a:gd name="connsiteY0" fmla="*/ 2279035 h 2279035"/>
              <a:gd name="connsiteX1" fmla="*/ 627 w 1444472"/>
              <a:gd name="connsiteY1" fmla="*/ 702455 h 2279035"/>
              <a:gd name="connsiteX2" fmla="*/ 1279738 w 1444472"/>
              <a:gd name="connsiteY2" fmla="*/ 0 h 2279035"/>
              <a:gd name="connsiteX3" fmla="*/ 888053 w 1444472"/>
              <a:gd name="connsiteY3" fmla="*/ 1178879 h 2279035"/>
              <a:gd name="connsiteX4" fmla="*/ 1444472 w 1444472"/>
              <a:gd name="connsiteY4" fmla="*/ 2279035 h 2279035"/>
              <a:gd name="connsiteX0" fmla="*/ 1443845 w 1443845"/>
              <a:gd name="connsiteY0" fmla="*/ 2279035 h 2279035"/>
              <a:gd name="connsiteX1" fmla="*/ 0 w 1443845"/>
              <a:gd name="connsiteY1" fmla="*/ 702455 h 2279035"/>
              <a:gd name="connsiteX2" fmla="*/ 1279111 w 1443845"/>
              <a:gd name="connsiteY2" fmla="*/ 0 h 2279035"/>
              <a:gd name="connsiteX3" fmla="*/ 887426 w 1443845"/>
              <a:gd name="connsiteY3" fmla="*/ 1178879 h 2279035"/>
              <a:gd name="connsiteX4" fmla="*/ 1443845 w 1443845"/>
              <a:gd name="connsiteY4" fmla="*/ 2279035 h 2279035"/>
              <a:gd name="connsiteX0" fmla="*/ 1444359 w 1444359"/>
              <a:gd name="connsiteY0" fmla="*/ 2250702 h 2250702"/>
              <a:gd name="connsiteX1" fmla="*/ 514 w 1444359"/>
              <a:gd name="connsiteY1" fmla="*/ 674122 h 2250702"/>
              <a:gd name="connsiteX2" fmla="*/ 1294679 w 1444359"/>
              <a:gd name="connsiteY2" fmla="*/ 0 h 2250702"/>
              <a:gd name="connsiteX3" fmla="*/ 887940 w 1444359"/>
              <a:gd name="connsiteY3" fmla="*/ 1150546 h 2250702"/>
              <a:gd name="connsiteX4" fmla="*/ 1444359 w 1444359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5" h="2250702">
                <a:moveTo>
                  <a:pt x="1443845" y="2250702"/>
                </a:moveTo>
                <a:cubicBezTo>
                  <a:pt x="752241" y="2250702"/>
                  <a:pt x="24947" y="1049239"/>
                  <a:pt x="0" y="674122"/>
                </a:cubicBezTo>
                <a:lnTo>
                  <a:pt x="1294165" y="0"/>
                </a:lnTo>
                <a:cubicBezTo>
                  <a:pt x="619916" y="392650"/>
                  <a:pt x="680517" y="672285"/>
                  <a:pt x="887426" y="1150546"/>
                </a:cubicBezTo>
                <a:cubicBezTo>
                  <a:pt x="1094335" y="1628807"/>
                  <a:pt x="1100873" y="1735260"/>
                  <a:pt x="1443845" y="225070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975370"/>
            <a:ext cx="10058400" cy="33497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8" name="Luna 14"/>
          <p:cNvSpPr/>
          <p:nvPr userDrawn="1"/>
        </p:nvSpPr>
        <p:spPr>
          <a:xfrm rot="7043964">
            <a:off x="10746699" y="-429872"/>
            <a:ext cx="1443845" cy="2250702"/>
          </a:xfrm>
          <a:custGeom>
            <a:avLst/>
            <a:gdLst>
              <a:gd name="connsiteX0" fmla="*/ 1252260 w 1252260"/>
              <a:gd name="connsiteY0" fmla="*/ 1892747 h 1892747"/>
              <a:gd name="connsiteX1" fmla="*/ 0 w 1252260"/>
              <a:gd name="connsiteY1" fmla="*/ 946373 h 1892747"/>
              <a:gd name="connsiteX2" fmla="*/ 1252260 w 1252260"/>
              <a:gd name="connsiteY2" fmla="*/ -1 h 1892747"/>
              <a:gd name="connsiteX3" fmla="*/ 626130 w 1252260"/>
              <a:gd name="connsiteY3" fmla="*/ 946373 h 1892747"/>
              <a:gd name="connsiteX4" fmla="*/ 1252260 w 1252260"/>
              <a:gd name="connsiteY4" fmla="*/ 1892747 h 1892747"/>
              <a:gd name="connsiteX0" fmla="*/ 1113400 w 1253133"/>
              <a:gd name="connsiteY0" fmla="*/ 1917962 h 1917962"/>
              <a:gd name="connsiteX1" fmla="*/ 873 w 1253133"/>
              <a:gd name="connsiteY1" fmla="*/ 946374 h 1917962"/>
              <a:gd name="connsiteX2" fmla="*/ 1253133 w 1253133"/>
              <a:gd name="connsiteY2" fmla="*/ 0 h 1917962"/>
              <a:gd name="connsiteX3" fmla="*/ 627003 w 1253133"/>
              <a:gd name="connsiteY3" fmla="*/ 946374 h 1917962"/>
              <a:gd name="connsiteX4" fmla="*/ 1113400 w 1253133"/>
              <a:gd name="connsiteY4" fmla="*/ 1917962 h 1917962"/>
              <a:gd name="connsiteX0" fmla="*/ 1112626 w 1112626"/>
              <a:gd name="connsiteY0" fmla="*/ 2035043 h 2035043"/>
              <a:gd name="connsiteX1" fmla="*/ 99 w 1112626"/>
              <a:gd name="connsiteY1" fmla="*/ 1063455 h 2035043"/>
              <a:gd name="connsiteX2" fmla="*/ 1069633 w 1112626"/>
              <a:gd name="connsiteY2" fmla="*/ 0 h 2035043"/>
              <a:gd name="connsiteX3" fmla="*/ 626229 w 1112626"/>
              <a:gd name="connsiteY3" fmla="*/ 1063455 h 2035043"/>
              <a:gd name="connsiteX4" fmla="*/ 1112626 w 1112626"/>
              <a:gd name="connsiteY4" fmla="*/ 2035043 h 2035043"/>
              <a:gd name="connsiteX0" fmla="*/ 1599893 w 1599893"/>
              <a:gd name="connsiteY0" fmla="*/ 2439535 h 2439535"/>
              <a:gd name="connsiteX1" fmla="*/ 10381 w 1599893"/>
              <a:gd name="connsiteY1" fmla="*/ 1063455 h 2439535"/>
              <a:gd name="connsiteX2" fmla="*/ 1079915 w 1599893"/>
              <a:gd name="connsiteY2" fmla="*/ 0 h 2439535"/>
              <a:gd name="connsiteX3" fmla="*/ 636511 w 1599893"/>
              <a:gd name="connsiteY3" fmla="*/ 1063455 h 2439535"/>
              <a:gd name="connsiteX4" fmla="*/ 1599893 w 1599893"/>
              <a:gd name="connsiteY4" fmla="*/ 2439535 h 2439535"/>
              <a:gd name="connsiteX0" fmla="*/ 1563069 w 1563069"/>
              <a:gd name="connsiteY0" fmla="*/ 2497908 h 2497908"/>
              <a:gd name="connsiteX1" fmla="*/ 9194 w 1563069"/>
              <a:gd name="connsiteY1" fmla="*/ 1063455 h 2497908"/>
              <a:gd name="connsiteX2" fmla="*/ 1078728 w 1563069"/>
              <a:gd name="connsiteY2" fmla="*/ 0 h 2497908"/>
              <a:gd name="connsiteX3" fmla="*/ 635324 w 1563069"/>
              <a:gd name="connsiteY3" fmla="*/ 1063455 h 2497908"/>
              <a:gd name="connsiteX4" fmla="*/ 1563069 w 1563069"/>
              <a:gd name="connsiteY4" fmla="*/ 2497908 h 2497908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29077 w 1556822"/>
              <a:gd name="connsiteY3" fmla="*/ 1246097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786653 w 1557306"/>
              <a:gd name="connsiteY3" fmla="*/ 1398730 h 2538337"/>
              <a:gd name="connsiteX4" fmla="*/ 1557306 w 1557306"/>
              <a:gd name="connsiteY4" fmla="*/ 2538337 h 2538337"/>
              <a:gd name="connsiteX0" fmla="*/ 1557500 w 1557500"/>
              <a:gd name="connsiteY0" fmla="*/ 2485008 h 2485008"/>
              <a:gd name="connsiteX1" fmla="*/ 3625 w 1557500"/>
              <a:gd name="connsiteY1" fmla="*/ 1050555 h 2485008"/>
              <a:gd name="connsiteX2" fmla="*/ 1225543 w 1557500"/>
              <a:gd name="connsiteY2" fmla="*/ 0 h 2485008"/>
              <a:gd name="connsiteX3" fmla="*/ 786847 w 1557500"/>
              <a:gd name="connsiteY3" fmla="*/ 1345401 h 2485008"/>
              <a:gd name="connsiteX4" fmla="*/ 1557500 w 1557500"/>
              <a:gd name="connsiteY4" fmla="*/ 2485008 h 2485008"/>
              <a:gd name="connsiteX0" fmla="*/ 1291002 w 1291002"/>
              <a:gd name="connsiteY0" fmla="*/ 2485008 h 2485008"/>
              <a:gd name="connsiteX1" fmla="*/ 6172 w 1291002"/>
              <a:gd name="connsiteY1" fmla="*/ 1198230 h 2485008"/>
              <a:gd name="connsiteX2" fmla="*/ 959045 w 1291002"/>
              <a:gd name="connsiteY2" fmla="*/ 0 h 2485008"/>
              <a:gd name="connsiteX3" fmla="*/ 520349 w 1291002"/>
              <a:gd name="connsiteY3" fmla="*/ 1345401 h 2485008"/>
              <a:gd name="connsiteX4" fmla="*/ 1291002 w 1291002"/>
              <a:gd name="connsiteY4" fmla="*/ 2485008 h 2485008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99071 w 1155490"/>
              <a:gd name="connsiteY3" fmla="*/ 1229737 h 2329893"/>
              <a:gd name="connsiteX4" fmla="*/ 1155490 w 1155490"/>
              <a:gd name="connsiteY4" fmla="*/ 2329893 h 2329893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2955 w 1152955"/>
              <a:gd name="connsiteY0" fmla="*/ 2476055 h 2476055"/>
              <a:gd name="connsiteX1" fmla="*/ 0 w 1152955"/>
              <a:gd name="connsiteY1" fmla="*/ 1344392 h 2476055"/>
              <a:gd name="connsiteX2" fmla="*/ 1119698 w 1152955"/>
              <a:gd name="connsiteY2" fmla="*/ 0 h 2476055"/>
              <a:gd name="connsiteX3" fmla="*/ 596536 w 1152955"/>
              <a:gd name="connsiteY3" fmla="*/ 1375899 h 2476055"/>
              <a:gd name="connsiteX4" fmla="*/ 1152955 w 1152955"/>
              <a:gd name="connsiteY4" fmla="*/ 2476055 h 2476055"/>
              <a:gd name="connsiteX0" fmla="*/ 1446507 w 1446507"/>
              <a:gd name="connsiteY0" fmla="*/ 2476055 h 2476055"/>
              <a:gd name="connsiteX1" fmla="*/ 0 w 1446507"/>
              <a:gd name="connsiteY1" fmla="*/ 791894 h 2476055"/>
              <a:gd name="connsiteX2" fmla="*/ 1413250 w 1446507"/>
              <a:gd name="connsiteY2" fmla="*/ 0 h 2476055"/>
              <a:gd name="connsiteX3" fmla="*/ 890088 w 1446507"/>
              <a:gd name="connsiteY3" fmla="*/ 1375899 h 2476055"/>
              <a:gd name="connsiteX4" fmla="*/ 1446507 w 1446507"/>
              <a:gd name="connsiteY4" fmla="*/ 2476055 h 2476055"/>
              <a:gd name="connsiteX0" fmla="*/ 1446516 w 1465061"/>
              <a:gd name="connsiteY0" fmla="*/ 2412748 h 2412748"/>
              <a:gd name="connsiteX1" fmla="*/ 9 w 1465061"/>
              <a:gd name="connsiteY1" fmla="*/ 728587 h 2412748"/>
              <a:gd name="connsiteX2" fmla="*/ 1465061 w 1465061"/>
              <a:gd name="connsiteY2" fmla="*/ 0 h 2412748"/>
              <a:gd name="connsiteX3" fmla="*/ 890097 w 1465061"/>
              <a:gd name="connsiteY3" fmla="*/ 1312592 h 2412748"/>
              <a:gd name="connsiteX4" fmla="*/ 1446516 w 1465061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4472 w 1444472"/>
              <a:gd name="connsiteY0" fmla="*/ 2279035 h 2279035"/>
              <a:gd name="connsiteX1" fmla="*/ 627 w 1444472"/>
              <a:gd name="connsiteY1" fmla="*/ 702455 h 2279035"/>
              <a:gd name="connsiteX2" fmla="*/ 1279738 w 1444472"/>
              <a:gd name="connsiteY2" fmla="*/ 0 h 2279035"/>
              <a:gd name="connsiteX3" fmla="*/ 888053 w 1444472"/>
              <a:gd name="connsiteY3" fmla="*/ 1178879 h 2279035"/>
              <a:gd name="connsiteX4" fmla="*/ 1444472 w 1444472"/>
              <a:gd name="connsiteY4" fmla="*/ 2279035 h 2279035"/>
              <a:gd name="connsiteX0" fmla="*/ 1443845 w 1443845"/>
              <a:gd name="connsiteY0" fmla="*/ 2279035 h 2279035"/>
              <a:gd name="connsiteX1" fmla="*/ 0 w 1443845"/>
              <a:gd name="connsiteY1" fmla="*/ 702455 h 2279035"/>
              <a:gd name="connsiteX2" fmla="*/ 1279111 w 1443845"/>
              <a:gd name="connsiteY2" fmla="*/ 0 h 2279035"/>
              <a:gd name="connsiteX3" fmla="*/ 887426 w 1443845"/>
              <a:gd name="connsiteY3" fmla="*/ 1178879 h 2279035"/>
              <a:gd name="connsiteX4" fmla="*/ 1443845 w 1443845"/>
              <a:gd name="connsiteY4" fmla="*/ 2279035 h 2279035"/>
              <a:gd name="connsiteX0" fmla="*/ 1444359 w 1444359"/>
              <a:gd name="connsiteY0" fmla="*/ 2250702 h 2250702"/>
              <a:gd name="connsiteX1" fmla="*/ 514 w 1444359"/>
              <a:gd name="connsiteY1" fmla="*/ 674122 h 2250702"/>
              <a:gd name="connsiteX2" fmla="*/ 1294679 w 1444359"/>
              <a:gd name="connsiteY2" fmla="*/ 0 h 2250702"/>
              <a:gd name="connsiteX3" fmla="*/ 887940 w 1444359"/>
              <a:gd name="connsiteY3" fmla="*/ 1150546 h 2250702"/>
              <a:gd name="connsiteX4" fmla="*/ 1444359 w 1444359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5" h="2250702">
                <a:moveTo>
                  <a:pt x="1443845" y="2250702"/>
                </a:moveTo>
                <a:cubicBezTo>
                  <a:pt x="752241" y="2250702"/>
                  <a:pt x="24947" y="1049239"/>
                  <a:pt x="0" y="674122"/>
                </a:cubicBezTo>
                <a:lnTo>
                  <a:pt x="1294165" y="0"/>
                </a:lnTo>
                <a:cubicBezTo>
                  <a:pt x="619916" y="392650"/>
                  <a:pt x="680517" y="672285"/>
                  <a:pt x="887426" y="1150546"/>
                </a:cubicBezTo>
                <a:cubicBezTo>
                  <a:pt x="1094335" y="1628807"/>
                  <a:pt x="1100873" y="1735260"/>
                  <a:pt x="1443845" y="225070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angle 6"/>
          <p:cNvSpPr/>
          <p:nvPr userDrawn="1"/>
        </p:nvSpPr>
        <p:spPr>
          <a:xfrm>
            <a:off x="0" y="6178772"/>
            <a:ext cx="12192000" cy="6792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6"/>
          <p:cNvSpPr/>
          <p:nvPr userDrawn="1"/>
        </p:nvSpPr>
        <p:spPr>
          <a:xfrm>
            <a:off x="0" y="-983"/>
            <a:ext cx="12192000" cy="6792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8"/>
          <p:cNvSpPr/>
          <p:nvPr userDrawn="1"/>
        </p:nvSpPr>
        <p:spPr>
          <a:xfrm>
            <a:off x="0" y="678245"/>
            <a:ext cx="12192000" cy="159955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8"/>
          <p:cNvSpPr/>
          <p:nvPr userDrawn="1"/>
        </p:nvSpPr>
        <p:spPr>
          <a:xfrm>
            <a:off x="0" y="6041602"/>
            <a:ext cx="12192000" cy="1599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chemeClr val="accent1">
                  <a:lumMod val="7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776" y="6337527"/>
            <a:ext cx="5692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err="1"/>
              <a:t>Geodesia</a:t>
            </a:r>
            <a:r>
              <a:rPr lang="en-US" dirty="0"/>
              <a:t> y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tierra</a:t>
            </a:r>
            <a:r>
              <a:rPr lang="en-US" dirty="0"/>
              <a:t> y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la </a:t>
            </a:r>
            <a:r>
              <a:rPr lang="en-US" dirty="0" err="1"/>
              <a:t>aeronáutica</a:t>
            </a:r>
            <a:r>
              <a:rPr lang="en-US" dirty="0"/>
              <a:t> (33585)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90482" y="6337527"/>
            <a:ext cx="1555136" cy="35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de 10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776" y="6337527"/>
            <a:ext cx="5692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err="1"/>
              <a:t>Geodesia</a:t>
            </a:r>
            <a:r>
              <a:rPr lang="en-US" dirty="0"/>
              <a:t> y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tierra</a:t>
            </a:r>
            <a:r>
              <a:rPr lang="en-US" dirty="0"/>
              <a:t> y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la </a:t>
            </a:r>
            <a:r>
              <a:rPr lang="en-US" dirty="0" err="1"/>
              <a:t>aeronáutica</a:t>
            </a:r>
            <a:r>
              <a:rPr lang="en-US" dirty="0"/>
              <a:t> (33585)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90482" y="6337527"/>
            <a:ext cx="1555136" cy="35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de 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una 14"/>
          <p:cNvSpPr/>
          <p:nvPr userDrawn="1"/>
        </p:nvSpPr>
        <p:spPr>
          <a:xfrm rot="17786905">
            <a:off x="22552" y="5069464"/>
            <a:ext cx="1443845" cy="2250702"/>
          </a:xfrm>
          <a:custGeom>
            <a:avLst/>
            <a:gdLst>
              <a:gd name="connsiteX0" fmla="*/ 1252260 w 1252260"/>
              <a:gd name="connsiteY0" fmla="*/ 1892747 h 1892747"/>
              <a:gd name="connsiteX1" fmla="*/ 0 w 1252260"/>
              <a:gd name="connsiteY1" fmla="*/ 946373 h 1892747"/>
              <a:gd name="connsiteX2" fmla="*/ 1252260 w 1252260"/>
              <a:gd name="connsiteY2" fmla="*/ -1 h 1892747"/>
              <a:gd name="connsiteX3" fmla="*/ 626130 w 1252260"/>
              <a:gd name="connsiteY3" fmla="*/ 946373 h 1892747"/>
              <a:gd name="connsiteX4" fmla="*/ 1252260 w 1252260"/>
              <a:gd name="connsiteY4" fmla="*/ 1892747 h 1892747"/>
              <a:gd name="connsiteX0" fmla="*/ 1113400 w 1253133"/>
              <a:gd name="connsiteY0" fmla="*/ 1917962 h 1917962"/>
              <a:gd name="connsiteX1" fmla="*/ 873 w 1253133"/>
              <a:gd name="connsiteY1" fmla="*/ 946374 h 1917962"/>
              <a:gd name="connsiteX2" fmla="*/ 1253133 w 1253133"/>
              <a:gd name="connsiteY2" fmla="*/ 0 h 1917962"/>
              <a:gd name="connsiteX3" fmla="*/ 627003 w 1253133"/>
              <a:gd name="connsiteY3" fmla="*/ 946374 h 1917962"/>
              <a:gd name="connsiteX4" fmla="*/ 1113400 w 1253133"/>
              <a:gd name="connsiteY4" fmla="*/ 1917962 h 1917962"/>
              <a:gd name="connsiteX0" fmla="*/ 1112626 w 1112626"/>
              <a:gd name="connsiteY0" fmla="*/ 2035043 h 2035043"/>
              <a:gd name="connsiteX1" fmla="*/ 99 w 1112626"/>
              <a:gd name="connsiteY1" fmla="*/ 1063455 h 2035043"/>
              <a:gd name="connsiteX2" fmla="*/ 1069633 w 1112626"/>
              <a:gd name="connsiteY2" fmla="*/ 0 h 2035043"/>
              <a:gd name="connsiteX3" fmla="*/ 626229 w 1112626"/>
              <a:gd name="connsiteY3" fmla="*/ 1063455 h 2035043"/>
              <a:gd name="connsiteX4" fmla="*/ 1112626 w 1112626"/>
              <a:gd name="connsiteY4" fmla="*/ 2035043 h 2035043"/>
              <a:gd name="connsiteX0" fmla="*/ 1599893 w 1599893"/>
              <a:gd name="connsiteY0" fmla="*/ 2439535 h 2439535"/>
              <a:gd name="connsiteX1" fmla="*/ 10381 w 1599893"/>
              <a:gd name="connsiteY1" fmla="*/ 1063455 h 2439535"/>
              <a:gd name="connsiteX2" fmla="*/ 1079915 w 1599893"/>
              <a:gd name="connsiteY2" fmla="*/ 0 h 2439535"/>
              <a:gd name="connsiteX3" fmla="*/ 636511 w 1599893"/>
              <a:gd name="connsiteY3" fmla="*/ 1063455 h 2439535"/>
              <a:gd name="connsiteX4" fmla="*/ 1599893 w 1599893"/>
              <a:gd name="connsiteY4" fmla="*/ 2439535 h 2439535"/>
              <a:gd name="connsiteX0" fmla="*/ 1563069 w 1563069"/>
              <a:gd name="connsiteY0" fmla="*/ 2497908 h 2497908"/>
              <a:gd name="connsiteX1" fmla="*/ 9194 w 1563069"/>
              <a:gd name="connsiteY1" fmla="*/ 1063455 h 2497908"/>
              <a:gd name="connsiteX2" fmla="*/ 1078728 w 1563069"/>
              <a:gd name="connsiteY2" fmla="*/ 0 h 2497908"/>
              <a:gd name="connsiteX3" fmla="*/ 635324 w 1563069"/>
              <a:gd name="connsiteY3" fmla="*/ 1063455 h 2497908"/>
              <a:gd name="connsiteX4" fmla="*/ 1563069 w 1563069"/>
              <a:gd name="connsiteY4" fmla="*/ 2497908 h 2497908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29077 w 1556822"/>
              <a:gd name="connsiteY3" fmla="*/ 1246097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786653 w 1557306"/>
              <a:gd name="connsiteY3" fmla="*/ 1398730 h 2538337"/>
              <a:gd name="connsiteX4" fmla="*/ 1557306 w 1557306"/>
              <a:gd name="connsiteY4" fmla="*/ 2538337 h 2538337"/>
              <a:gd name="connsiteX0" fmla="*/ 1557500 w 1557500"/>
              <a:gd name="connsiteY0" fmla="*/ 2485008 h 2485008"/>
              <a:gd name="connsiteX1" fmla="*/ 3625 w 1557500"/>
              <a:gd name="connsiteY1" fmla="*/ 1050555 h 2485008"/>
              <a:gd name="connsiteX2" fmla="*/ 1225543 w 1557500"/>
              <a:gd name="connsiteY2" fmla="*/ 0 h 2485008"/>
              <a:gd name="connsiteX3" fmla="*/ 786847 w 1557500"/>
              <a:gd name="connsiteY3" fmla="*/ 1345401 h 2485008"/>
              <a:gd name="connsiteX4" fmla="*/ 1557500 w 1557500"/>
              <a:gd name="connsiteY4" fmla="*/ 2485008 h 2485008"/>
              <a:gd name="connsiteX0" fmla="*/ 1291002 w 1291002"/>
              <a:gd name="connsiteY0" fmla="*/ 2485008 h 2485008"/>
              <a:gd name="connsiteX1" fmla="*/ 6172 w 1291002"/>
              <a:gd name="connsiteY1" fmla="*/ 1198230 h 2485008"/>
              <a:gd name="connsiteX2" fmla="*/ 959045 w 1291002"/>
              <a:gd name="connsiteY2" fmla="*/ 0 h 2485008"/>
              <a:gd name="connsiteX3" fmla="*/ 520349 w 1291002"/>
              <a:gd name="connsiteY3" fmla="*/ 1345401 h 2485008"/>
              <a:gd name="connsiteX4" fmla="*/ 1291002 w 1291002"/>
              <a:gd name="connsiteY4" fmla="*/ 2485008 h 2485008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99071 w 1155490"/>
              <a:gd name="connsiteY3" fmla="*/ 1229737 h 2329893"/>
              <a:gd name="connsiteX4" fmla="*/ 1155490 w 1155490"/>
              <a:gd name="connsiteY4" fmla="*/ 2329893 h 2329893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2955 w 1152955"/>
              <a:gd name="connsiteY0" fmla="*/ 2476055 h 2476055"/>
              <a:gd name="connsiteX1" fmla="*/ 0 w 1152955"/>
              <a:gd name="connsiteY1" fmla="*/ 1344392 h 2476055"/>
              <a:gd name="connsiteX2" fmla="*/ 1119698 w 1152955"/>
              <a:gd name="connsiteY2" fmla="*/ 0 h 2476055"/>
              <a:gd name="connsiteX3" fmla="*/ 596536 w 1152955"/>
              <a:gd name="connsiteY3" fmla="*/ 1375899 h 2476055"/>
              <a:gd name="connsiteX4" fmla="*/ 1152955 w 1152955"/>
              <a:gd name="connsiteY4" fmla="*/ 2476055 h 2476055"/>
              <a:gd name="connsiteX0" fmla="*/ 1446507 w 1446507"/>
              <a:gd name="connsiteY0" fmla="*/ 2476055 h 2476055"/>
              <a:gd name="connsiteX1" fmla="*/ 0 w 1446507"/>
              <a:gd name="connsiteY1" fmla="*/ 791894 h 2476055"/>
              <a:gd name="connsiteX2" fmla="*/ 1413250 w 1446507"/>
              <a:gd name="connsiteY2" fmla="*/ 0 h 2476055"/>
              <a:gd name="connsiteX3" fmla="*/ 890088 w 1446507"/>
              <a:gd name="connsiteY3" fmla="*/ 1375899 h 2476055"/>
              <a:gd name="connsiteX4" fmla="*/ 1446507 w 1446507"/>
              <a:gd name="connsiteY4" fmla="*/ 2476055 h 2476055"/>
              <a:gd name="connsiteX0" fmla="*/ 1446516 w 1465061"/>
              <a:gd name="connsiteY0" fmla="*/ 2412748 h 2412748"/>
              <a:gd name="connsiteX1" fmla="*/ 9 w 1465061"/>
              <a:gd name="connsiteY1" fmla="*/ 728587 h 2412748"/>
              <a:gd name="connsiteX2" fmla="*/ 1465061 w 1465061"/>
              <a:gd name="connsiteY2" fmla="*/ 0 h 2412748"/>
              <a:gd name="connsiteX3" fmla="*/ 890097 w 1465061"/>
              <a:gd name="connsiteY3" fmla="*/ 1312592 h 2412748"/>
              <a:gd name="connsiteX4" fmla="*/ 1446516 w 1465061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4472 w 1444472"/>
              <a:gd name="connsiteY0" fmla="*/ 2279035 h 2279035"/>
              <a:gd name="connsiteX1" fmla="*/ 627 w 1444472"/>
              <a:gd name="connsiteY1" fmla="*/ 702455 h 2279035"/>
              <a:gd name="connsiteX2" fmla="*/ 1279738 w 1444472"/>
              <a:gd name="connsiteY2" fmla="*/ 0 h 2279035"/>
              <a:gd name="connsiteX3" fmla="*/ 888053 w 1444472"/>
              <a:gd name="connsiteY3" fmla="*/ 1178879 h 2279035"/>
              <a:gd name="connsiteX4" fmla="*/ 1444472 w 1444472"/>
              <a:gd name="connsiteY4" fmla="*/ 2279035 h 2279035"/>
              <a:gd name="connsiteX0" fmla="*/ 1443845 w 1443845"/>
              <a:gd name="connsiteY0" fmla="*/ 2279035 h 2279035"/>
              <a:gd name="connsiteX1" fmla="*/ 0 w 1443845"/>
              <a:gd name="connsiteY1" fmla="*/ 702455 h 2279035"/>
              <a:gd name="connsiteX2" fmla="*/ 1279111 w 1443845"/>
              <a:gd name="connsiteY2" fmla="*/ 0 h 2279035"/>
              <a:gd name="connsiteX3" fmla="*/ 887426 w 1443845"/>
              <a:gd name="connsiteY3" fmla="*/ 1178879 h 2279035"/>
              <a:gd name="connsiteX4" fmla="*/ 1443845 w 1443845"/>
              <a:gd name="connsiteY4" fmla="*/ 2279035 h 2279035"/>
              <a:gd name="connsiteX0" fmla="*/ 1444359 w 1444359"/>
              <a:gd name="connsiteY0" fmla="*/ 2250702 h 2250702"/>
              <a:gd name="connsiteX1" fmla="*/ 514 w 1444359"/>
              <a:gd name="connsiteY1" fmla="*/ 674122 h 2250702"/>
              <a:gd name="connsiteX2" fmla="*/ 1294679 w 1444359"/>
              <a:gd name="connsiteY2" fmla="*/ 0 h 2250702"/>
              <a:gd name="connsiteX3" fmla="*/ 887940 w 1444359"/>
              <a:gd name="connsiteY3" fmla="*/ 1150546 h 2250702"/>
              <a:gd name="connsiteX4" fmla="*/ 1444359 w 1444359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5" h="2250702">
                <a:moveTo>
                  <a:pt x="1443845" y="2250702"/>
                </a:moveTo>
                <a:cubicBezTo>
                  <a:pt x="752241" y="2250702"/>
                  <a:pt x="24947" y="1049239"/>
                  <a:pt x="0" y="674122"/>
                </a:cubicBezTo>
                <a:lnTo>
                  <a:pt x="1294165" y="0"/>
                </a:lnTo>
                <a:cubicBezTo>
                  <a:pt x="619916" y="392650"/>
                  <a:pt x="680517" y="672285"/>
                  <a:pt x="887426" y="1150546"/>
                </a:cubicBezTo>
                <a:cubicBezTo>
                  <a:pt x="1094335" y="1628807"/>
                  <a:pt x="1100873" y="1735260"/>
                  <a:pt x="1443845" y="225070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Luna 14"/>
          <p:cNvSpPr/>
          <p:nvPr userDrawn="1"/>
        </p:nvSpPr>
        <p:spPr>
          <a:xfrm rot="7057681">
            <a:off x="10746699" y="-429872"/>
            <a:ext cx="1443845" cy="2250702"/>
          </a:xfrm>
          <a:custGeom>
            <a:avLst/>
            <a:gdLst>
              <a:gd name="connsiteX0" fmla="*/ 1252260 w 1252260"/>
              <a:gd name="connsiteY0" fmla="*/ 1892747 h 1892747"/>
              <a:gd name="connsiteX1" fmla="*/ 0 w 1252260"/>
              <a:gd name="connsiteY1" fmla="*/ 946373 h 1892747"/>
              <a:gd name="connsiteX2" fmla="*/ 1252260 w 1252260"/>
              <a:gd name="connsiteY2" fmla="*/ -1 h 1892747"/>
              <a:gd name="connsiteX3" fmla="*/ 626130 w 1252260"/>
              <a:gd name="connsiteY3" fmla="*/ 946373 h 1892747"/>
              <a:gd name="connsiteX4" fmla="*/ 1252260 w 1252260"/>
              <a:gd name="connsiteY4" fmla="*/ 1892747 h 1892747"/>
              <a:gd name="connsiteX0" fmla="*/ 1113400 w 1253133"/>
              <a:gd name="connsiteY0" fmla="*/ 1917962 h 1917962"/>
              <a:gd name="connsiteX1" fmla="*/ 873 w 1253133"/>
              <a:gd name="connsiteY1" fmla="*/ 946374 h 1917962"/>
              <a:gd name="connsiteX2" fmla="*/ 1253133 w 1253133"/>
              <a:gd name="connsiteY2" fmla="*/ 0 h 1917962"/>
              <a:gd name="connsiteX3" fmla="*/ 627003 w 1253133"/>
              <a:gd name="connsiteY3" fmla="*/ 946374 h 1917962"/>
              <a:gd name="connsiteX4" fmla="*/ 1113400 w 1253133"/>
              <a:gd name="connsiteY4" fmla="*/ 1917962 h 1917962"/>
              <a:gd name="connsiteX0" fmla="*/ 1112626 w 1112626"/>
              <a:gd name="connsiteY0" fmla="*/ 2035043 h 2035043"/>
              <a:gd name="connsiteX1" fmla="*/ 99 w 1112626"/>
              <a:gd name="connsiteY1" fmla="*/ 1063455 h 2035043"/>
              <a:gd name="connsiteX2" fmla="*/ 1069633 w 1112626"/>
              <a:gd name="connsiteY2" fmla="*/ 0 h 2035043"/>
              <a:gd name="connsiteX3" fmla="*/ 626229 w 1112626"/>
              <a:gd name="connsiteY3" fmla="*/ 1063455 h 2035043"/>
              <a:gd name="connsiteX4" fmla="*/ 1112626 w 1112626"/>
              <a:gd name="connsiteY4" fmla="*/ 2035043 h 2035043"/>
              <a:gd name="connsiteX0" fmla="*/ 1599893 w 1599893"/>
              <a:gd name="connsiteY0" fmla="*/ 2439535 h 2439535"/>
              <a:gd name="connsiteX1" fmla="*/ 10381 w 1599893"/>
              <a:gd name="connsiteY1" fmla="*/ 1063455 h 2439535"/>
              <a:gd name="connsiteX2" fmla="*/ 1079915 w 1599893"/>
              <a:gd name="connsiteY2" fmla="*/ 0 h 2439535"/>
              <a:gd name="connsiteX3" fmla="*/ 636511 w 1599893"/>
              <a:gd name="connsiteY3" fmla="*/ 1063455 h 2439535"/>
              <a:gd name="connsiteX4" fmla="*/ 1599893 w 1599893"/>
              <a:gd name="connsiteY4" fmla="*/ 2439535 h 2439535"/>
              <a:gd name="connsiteX0" fmla="*/ 1563069 w 1563069"/>
              <a:gd name="connsiteY0" fmla="*/ 2497908 h 2497908"/>
              <a:gd name="connsiteX1" fmla="*/ 9194 w 1563069"/>
              <a:gd name="connsiteY1" fmla="*/ 1063455 h 2497908"/>
              <a:gd name="connsiteX2" fmla="*/ 1078728 w 1563069"/>
              <a:gd name="connsiteY2" fmla="*/ 0 h 2497908"/>
              <a:gd name="connsiteX3" fmla="*/ 635324 w 1563069"/>
              <a:gd name="connsiteY3" fmla="*/ 1063455 h 2497908"/>
              <a:gd name="connsiteX4" fmla="*/ 1563069 w 1563069"/>
              <a:gd name="connsiteY4" fmla="*/ 2497908 h 2497908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29077 w 1556822"/>
              <a:gd name="connsiteY3" fmla="*/ 1246097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11301 w 1556822"/>
              <a:gd name="connsiteY3" fmla="*/ 1243533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6822 w 1556822"/>
              <a:gd name="connsiteY0" fmla="*/ 2680550 h 2680550"/>
              <a:gd name="connsiteX1" fmla="*/ 2947 w 1556822"/>
              <a:gd name="connsiteY1" fmla="*/ 1246097 h 2680550"/>
              <a:gd name="connsiteX2" fmla="*/ 1253063 w 1556822"/>
              <a:gd name="connsiteY2" fmla="*/ 0 h 2680550"/>
              <a:gd name="connsiteX3" fmla="*/ 664463 w 1556822"/>
              <a:gd name="connsiteY3" fmla="*/ 1378222 h 2680550"/>
              <a:gd name="connsiteX4" fmla="*/ 1556822 w 1556822"/>
              <a:gd name="connsiteY4" fmla="*/ 2680550 h 2680550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64947 w 1557306"/>
              <a:gd name="connsiteY3" fmla="*/ 1236009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675118 w 1557306"/>
              <a:gd name="connsiteY3" fmla="*/ 1228402 h 2538337"/>
              <a:gd name="connsiteX4" fmla="*/ 1557306 w 1557306"/>
              <a:gd name="connsiteY4" fmla="*/ 2538337 h 2538337"/>
              <a:gd name="connsiteX0" fmla="*/ 1557306 w 1557306"/>
              <a:gd name="connsiteY0" fmla="*/ 2538337 h 2538337"/>
              <a:gd name="connsiteX1" fmla="*/ 3431 w 1557306"/>
              <a:gd name="connsiteY1" fmla="*/ 1103884 h 2538337"/>
              <a:gd name="connsiteX2" fmla="*/ 1233039 w 1557306"/>
              <a:gd name="connsiteY2" fmla="*/ 0 h 2538337"/>
              <a:gd name="connsiteX3" fmla="*/ 786653 w 1557306"/>
              <a:gd name="connsiteY3" fmla="*/ 1398730 h 2538337"/>
              <a:gd name="connsiteX4" fmla="*/ 1557306 w 1557306"/>
              <a:gd name="connsiteY4" fmla="*/ 2538337 h 2538337"/>
              <a:gd name="connsiteX0" fmla="*/ 1557500 w 1557500"/>
              <a:gd name="connsiteY0" fmla="*/ 2485008 h 2485008"/>
              <a:gd name="connsiteX1" fmla="*/ 3625 w 1557500"/>
              <a:gd name="connsiteY1" fmla="*/ 1050555 h 2485008"/>
              <a:gd name="connsiteX2" fmla="*/ 1225543 w 1557500"/>
              <a:gd name="connsiteY2" fmla="*/ 0 h 2485008"/>
              <a:gd name="connsiteX3" fmla="*/ 786847 w 1557500"/>
              <a:gd name="connsiteY3" fmla="*/ 1345401 h 2485008"/>
              <a:gd name="connsiteX4" fmla="*/ 1557500 w 1557500"/>
              <a:gd name="connsiteY4" fmla="*/ 2485008 h 2485008"/>
              <a:gd name="connsiteX0" fmla="*/ 1291002 w 1291002"/>
              <a:gd name="connsiteY0" fmla="*/ 2485008 h 2485008"/>
              <a:gd name="connsiteX1" fmla="*/ 6172 w 1291002"/>
              <a:gd name="connsiteY1" fmla="*/ 1198230 h 2485008"/>
              <a:gd name="connsiteX2" fmla="*/ 959045 w 1291002"/>
              <a:gd name="connsiteY2" fmla="*/ 0 h 2485008"/>
              <a:gd name="connsiteX3" fmla="*/ 520349 w 1291002"/>
              <a:gd name="connsiteY3" fmla="*/ 1345401 h 2485008"/>
              <a:gd name="connsiteX4" fmla="*/ 1291002 w 1291002"/>
              <a:gd name="connsiteY4" fmla="*/ 2485008 h 2485008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16712 w 1155490"/>
              <a:gd name="connsiteY3" fmla="*/ 1345401 h 2329893"/>
              <a:gd name="connsiteX4" fmla="*/ 1155490 w 1155490"/>
              <a:gd name="connsiteY4" fmla="*/ 2329893 h 2329893"/>
              <a:gd name="connsiteX0" fmla="*/ 1155490 w 1155490"/>
              <a:gd name="connsiteY0" fmla="*/ 2329893 h 2329893"/>
              <a:gd name="connsiteX1" fmla="*/ 2535 w 1155490"/>
              <a:gd name="connsiteY1" fmla="*/ 1198230 h 2329893"/>
              <a:gd name="connsiteX2" fmla="*/ 955408 w 1155490"/>
              <a:gd name="connsiteY2" fmla="*/ 0 h 2329893"/>
              <a:gd name="connsiteX3" fmla="*/ 599071 w 1155490"/>
              <a:gd name="connsiteY3" fmla="*/ 1229737 h 2329893"/>
              <a:gd name="connsiteX4" fmla="*/ 1155490 w 1155490"/>
              <a:gd name="connsiteY4" fmla="*/ 2329893 h 2329893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9420 w 1159420"/>
              <a:gd name="connsiteY0" fmla="*/ 2339001 h 2339001"/>
              <a:gd name="connsiteX1" fmla="*/ 6465 w 1159420"/>
              <a:gd name="connsiteY1" fmla="*/ 1207338 h 2339001"/>
              <a:gd name="connsiteX2" fmla="*/ 868211 w 1159420"/>
              <a:gd name="connsiteY2" fmla="*/ 0 h 2339001"/>
              <a:gd name="connsiteX3" fmla="*/ 603001 w 1159420"/>
              <a:gd name="connsiteY3" fmla="*/ 1238845 h 2339001"/>
              <a:gd name="connsiteX4" fmla="*/ 1159420 w 1159420"/>
              <a:gd name="connsiteY4" fmla="*/ 2339001 h 2339001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863 w 1153863"/>
              <a:gd name="connsiteY0" fmla="*/ 2627110 h 2627110"/>
              <a:gd name="connsiteX1" fmla="*/ 908 w 1153863"/>
              <a:gd name="connsiteY1" fmla="*/ 1495447 h 2627110"/>
              <a:gd name="connsiteX2" fmla="*/ 1025966 w 1153863"/>
              <a:gd name="connsiteY2" fmla="*/ 0 h 2627110"/>
              <a:gd name="connsiteX3" fmla="*/ 597444 w 1153863"/>
              <a:gd name="connsiteY3" fmla="*/ 1526954 h 2627110"/>
              <a:gd name="connsiteX4" fmla="*/ 1153863 w 1153863"/>
              <a:gd name="connsiteY4" fmla="*/ 2627110 h 2627110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63 w 1153463"/>
              <a:gd name="connsiteY0" fmla="*/ 2571033 h 2571033"/>
              <a:gd name="connsiteX1" fmla="*/ 508 w 1153463"/>
              <a:gd name="connsiteY1" fmla="*/ 1439370 h 2571033"/>
              <a:gd name="connsiteX2" fmla="*/ 1055360 w 1153463"/>
              <a:gd name="connsiteY2" fmla="*/ 0 h 2571033"/>
              <a:gd name="connsiteX3" fmla="*/ 597044 w 1153463"/>
              <a:gd name="connsiteY3" fmla="*/ 1470877 h 2571033"/>
              <a:gd name="connsiteX4" fmla="*/ 1153463 w 1153463"/>
              <a:gd name="connsiteY4" fmla="*/ 2571033 h 2571033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455 w 1153455"/>
              <a:gd name="connsiteY0" fmla="*/ 2542644 h 2542644"/>
              <a:gd name="connsiteX1" fmla="*/ 500 w 1153455"/>
              <a:gd name="connsiteY1" fmla="*/ 1410981 h 2542644"/>
              <a:gd name="connsiteX2" fmla="*/ 1056055 w 1153455"/>
              <a:gd name="connsiteY2" fmla="*/ 0 h 2542644"/>
              <a:gd name="connsiteX3" fmla="*/ 597036 w 1153455"/>
              <a:gd name="connsiteY3" fmla="*/ 1442488 h 2542644"/>
              <a:gd name="connsiteX4" fmla="*/ 1153455 w 1153455"/>
              <a:gd name="connsiteY4" fmla="*/ 2542644 h 2542644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3008 w 1153008"/>
              <a:gd name="connsiteY0" fmla="*/ 2476055 h 2476055"/>
              <a:gd name="connsiteX1" fmla="*/ 53 w 1153008"/>
              <a:gd name="connsiteY1" fmla="*/ 1344392 h 2476055"/>
              <a:gd name="connsiteX2" fmla="*/ 1119751 w 1153008"/>
              <a:gd name="connsiteY2" fmla="*/ 0 h 2476055"/>
              <a:gd name="connsiteX3" fmla="*/ 596589 w 1153008"/>
              <a:gd name="connsiteY3" fmla="*/ 1375899 h 2476055"/>
              <a:gd name="connsiteX4" fmla="*/ 1153008 w 1153008"/>
              <a:gd name="connsiteY4" fmla="*/ 2476055 h 2476055"/>
              <a:gd name="connsiteX0" fmla="*/ 1152955 w 1152955"/>
              <a:gd name="connsiteY0" fmla="*/ 2476055 h 2476055"/>
              <a:gd name="connsiteX1" fmla="*/ 0 w 1152955"/>
              <a:gd name="connsiteY1" fmla="*/ 1344392 h 2476055"/>
              <a:gd name="connsiteX2" fmla="*/ 1119698 w 1152955"/>
              <a:gd name="connsiteY2" fmla="*/ 0 h 2476055"/>
              <a:gd name="connsiteX3" fmla="*/ 596536 w 1152955"/>
              <a:gd name="connsiteY3" fmla="*/ 1375899 h 2476055"/>
              <a:gd name="connsiteX4" fmla="*/ 1152955 w 1152955"/>
              <a:gd name="connsiteY4" fmla="*/ 2476055 h 2476055"/>
              <a:gd name="connsiteX0" fmla="*/ 1446507 w 1446507"/>
              <a:gd name="connsiteY0" fmla="*/ 2476055 h 2476055"/>
              <a:gd name="connsiteX1" fmla="*/ 0 w 1446507"/>
              <a:gd name="connsiteY1" fmla="*/ 791894 h 2476055"/>
              <a:gd name="connsiteX2" fmla="*/ 1413250 w 1446507"/>
              <a:gd name="connsiteY2" fmla="*/ 0 h 2476055"/>
              <a:gd name="connsiteX3" fmla="*/ 890088 w 1446507"/>
              <a:gd name="connsiteY3" fmla="*/ 1375899 h 2476055"/>
              <a:gd name="connsiteX4" fmla="*/ 1446507 w 1446507"/>
              <a:gd name="connsiteY4" fmla="*/ 2476055 h 2476055"/>
              <a:gd name="connsiteX0" fmla="*/ 1446516 w 1465061"/>
              <a:gd name="connsiteY0" fmla="*/ 2412748 h 2412748"/>
              <a:gd name="connsiteX1" fmla="*/ 9 w 1465061"/>
              <a:gd name="connsiteY1" fmla="*/ 728587 h 2412748"/>
              <a:gd name="connsiteX2" fmla="*/ 1465061 w 1465061"/>
              <a:gd name="connsiteY2" fmla="*/ 0 h 2412748"/>
              <a:gd name="connsiteX3" fmla="*/ 890097 w 1465061"/>
              <a:gd name="connsiteY3" fmla="*/ 1312592 h 2412748"/>
              <a:gd name="connsiteX4" fmla="*/ 1446516 w 1465061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855 w 1462400"/>
              <a:gd name="connsiteY0" fmla="*/ 2412748 h 2412748"/>
              <a:gd name="connsiteX1" fmla="*/ 10 w 1462400"/>
              <a:gd name="connsiteY1" fmla="*/ 836168 h 2412748"/>
              <a:gd name="connsiteX2" fmla="*/ 1462400 w 1462400"/>
              <a:gd name="connsiteY2" fmla="*/ 0 h 2412748"/>
              <a:gd name="connsiteX3" fmla="*/ 887436 w 1462400"/>
              <a:gd name="connsiteY3" fmla="*/ 1312592 h 2412748"/>
              <a:gd name="connsiteX4" fmla="*/ 1443855 w 1462400"/>
              <a:gd name="connsiteY4" fmla="*/ 2412748 h 2412748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3951 w 1506771"/>
              <a:gd name="connsiteY0" fmla="*/ 2363607 h 2363607"/>
              <a:gd name="connsiteX1" fmla="*/ 106 w 1506771"/>
              <a:gd name="connsiteY1" fmla="*/ 787027 h 2363607"/>
              <a:gd name="connsiteX2" fmla="*/ 1506771 w 1506771"/>
              <a:gd name="connsiteY2" fmla="*/ 0 h 2363607"/>
              <a:gd name="connsiteX3" fmla="*/ 887532 w 1506771"/>
              <a:gd name="connsiteY3" fmla="*/ 1263451 h 2363607"/>
              <a:gd name="connsiteX4" fmla="*/ 1443951 w 1506771"/>
              <a:gd name="connsiteY4" fmla="*/ 2363607 h 2363607"/>
              <a:gd name="connsiteX0" fmla="*/ 1444472 w 1444472"/>
              <a:gd name="connsiteY0" fmla="*/ 2279035 h 2279035"/>
              <a:gd name="connsiteX1" fmla="*/ 627 w 1444472"/>
              <a:gd name="connsiteY1" fmla="*/ 702455 h 2279035"/>
              <a:gd name="connsiteX2" fmla="*/ 1279738 w 1444472"/>
              <a:gd name="connsiteY2" fmla="*/ 0 h 2279035"/>
              <a:gd name="connsiteX3" fmla="*/ 888053 w 1444472"/>
              <a:gd name="connsiteY3" fmla="*/ 1178879 h 2279035"/>
              <a:gd name="connsiteX4" fmla="*/ 1444472 w 1444472"/>
              <a:gd name="connsiteY4" fmla="*/ 2279035 h 2279035"/>
              <a:gd name="connsiteX0" fmla="*/ 1443845 w 1443845"/>
              <a:gd name="connsiteY0" fmla="*/ 2279035 h 2279035"/>
              <a:gd name="connsiteX1" fmla="*/ 0 w 1443845"/>
              <a:gd name="connsiteY1" fmla="*/ 702455 h 2279035"/>
              <a:gd name="connsiteX2" fmla="*/ 1279111 w 1443845"/>
              <a:gd name="connsiteY2" fmla="*/ 0 h 2279035"/>
              <a:gd name="connsiteX3" fmla="*/ 887426 w 1443845"/>
              <a:gd name="connsiteY3" fmla="*/ 1178879 h 2279035"/>
              <a:gd name="connsiteX4" fmla="*/ 1443845 w 1443845"/>
              <a:gd name="connsiteY4" fmla="*/ 2279035 h 2279035"/>
              <a:gd name="connsiteX0" fmla="*/ 1444359 w 1444359"/>
              <a:gd name="connsiteY0" fmla="*/ 2250702 h 2250702"/>
              <a:gd name="connsiteX1" fmla="*/ 514 w 1444359"/>
              <a:gd name="connsiteY1" fmla="*/ 674122 h 2250702"/>
              <a:gd name="connsiteX2" fmla="*/ 1294679 w 1444359"/>
              <a:gd name="connsiteY2" fmla="*/ 0 h 2250702"/>
              <a:gd name="connsiteX3" fmla="*/ 887940 w 1444359"/>
              <a:gd name="connsiteY3" fmla="*/ 1150546 h 2250702"/>
              <a:gd name="connsiteX4" fmla="*/ 1444359 w 1444359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  <a:gd name="connsiteX0" fmla="*/ 1443845 w 1443845"/>
              <a:gd name="connsiteY0" fmla="*/ 2250702 h 2250702"/>
              <a:gd name="connsiteX1" fmla="*/ 0 w 1443845"/>
              <a:gd name="connsiteY1" fmla="*/ 674122 h 2250702"/>
              <a:gd name="connsiteX2" fmla="*/ 1294165 w 1443845"/>
              <a:gd name="connsiteY2" fmla="*/ 0 h 2250702"/>
              <a:gd name="connsiteX3" fmla="*/ 887426 w 1443845"/>
              <a:gd name="connsiteY3" fmla="*/ 1150546 h 2250702"/>
              <a:gd name="connsiteX4" fmla="*/ 1443845 w 1443845"/>
              <a:gd name="connsiteY4" fmla="*/ 2250702 h 22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845" h="2250702">
                <a:moveTo>
                  <a:pt x="1443845" y="2250702"/>
                </a:moveTo>
                <a:cubicBezTo>
                  <a:pt x="752241" y="2250702"/>
                  <a:pt x="24947" y="1049239"/>
                  <a:pt x="0" y="674122"/>
                </a:cubicBezTo>
                <a:lnTo>
                  <a:pt x="1294165" y="0"/>
                </a:lnTo>
                <a:cubicBezTo>
                  <a:pt x="619916" y="392650"/>
                  <a:pt x="680517" y="672285"/>
                  <a:pt x="887426" y="1150546"/>
                </a:cubicBezTo>
                <a:cubicBezTo>
                  <a:pt x="1094335" y="1628807"/>
                  <a:pt x="1100873" y="1735260"/>
                  <a:pt x="1443845" y="225070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6"/>
          <p:cNvSpPr/>
          <p:nvPr userDrawn="1"/>
        </p:nvSpPr>
        <p:spPr>
          <a:xfrm>
            <a:off x="0" y="6178772"/>
            <a:ext cx="12192000" cy="6792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27635"/>
            <a:ext cx="10058400" cy="138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476500"/>
            <a:ext cx="10058400" cy="3392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776" y="6337527"/>
            <a:ext cx="5692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err="1"/>
              <a:t>Geodesia</a:t>
            </a:r>
            <a:r>
              <a:rPr lang="en-US" dirty="0"/>
              <a:t> y </a:t>
            </a:r>
            <a:r>
              <a:rPr lang="en-US" dirty="0" err="1"/>
              <a:t>ciencias</a:t>
            </a:r>
            <a:r>
              <a:rPr lang="en-US" dirty="0"/>
              <a:t> de la </a:t>
            </a:r>
            <a:r>
              <a:rPr lang="en-US" dirty="0" err="1"/>
              <a:t>tierra</a:t>
            </a:r>
            <a:r>
              <a:rPr lang="en-US" dirty="0"/>
              <a:t> y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la </a:t>
            </a:r>
            <a:r>
              <a:rPr lang="en-US" dirty="0" err="1"/>
              <a:t>aeronáutica</a:t>
            </a:r>
            <a:r>
              <a:rPr lang="en-US" dirty="0"/>
              <a:t> (33585)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90482" y="6337527"/>
            <a:ext cx="1555136" cy="359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de 10</a:t>
            </a:r>
          </a:p>
        </p:txBody>
      </p:sp>
      <p:sp>
        <p:nvSpPr>
          <p:cNvPr id="11" name="Rectangle 6"/>
          <p:cNvSpPr/>
          <p:nvPr userDrawn="1"/>
        </p:nvSpPr>
        <p:spPr>
          <a:xfrm>
            <a:off x="0" y="-983"/>
            <a:ext cx="12192000" cy="6792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8"/>
          <p:cNvSpPr/>
          <p:nvPr userDrawn="1"/>
        </p:nvSpPr>
        <p:spPr>
          <a:xfrm>
            <a:off x="0" y="678245"/>
            <a:ext cx="12192000" cy="159955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8"/>
          <p:cNvSpPr/>
          <p:nvPr userDrawn="1"/>
        </p:nvSpPr>
        <p:spPr>
          <a:xfrm>
            <a:off x="0" y="6041602"/>
            <a:ext cx="12192000" cy="1599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chemeClr val="accent1">
                  <a:lumMod val="7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79812" y="1236464"/>
            <a:ext cx="8908330" cy="1517518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Diseño de un autopiloto: </a:t>
            </a:r>
            <a:br>
              <a:rPr lang="es-E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Algoritmo de la Zanahoria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3727" y="5008373"/>
            <a:ext cx="10058400" cy="1507297"/>
          </a:xfrm>
        </p:spPr>
        <p:txBody>
          <a:bodyPr>
            <a:noAutofit/>
          </a:bodyPr>
          <a:lstStyle/>
          <a:p>
            <a:pPr algn="r"/>
            <a:r>
              <a:rPr lang="es-ES" sz="1400" b="1" cap="non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Jiménez Pérez, Alejandro: </a:t>
            </a:r>
            <a:r>
              <a:rPr lang="es-ES" sz="1400" b="1" i="1" u="sng" cap="none" dirty="0">
                <a:solidFill>
                  <a:srgbClr val="002A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aljipe1@etsid.upv.es</a:t>
            </a:r>
          </a:p>
          <a:p>
            <a:pPr algn="r"/>
            <a:r>
              <a:rPr lang="es-ES" sz="1400" b="1" cap="none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Monkerud</a:t>
            </a:r>
            <a:r>
              <a:rPr lang="es-ES" sz="1400" b="1" cap="non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Garreta, Nicolás: </a:t>
            </a:r>
            <a:r>
              <a:rPr lang="es-ES" sz="1400" b="1" i="1" u="sng" cap="none" dirty="0">
                <a:solidFill>
                  <a:srgbClr val="002A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nimongar@etsid.upv.es</a:t>
            </a:r>
          </a:p>
          <a:p>
            <a:pPr algn="r"/>
            <a:endParaRPr lang="es-ES" sz="1600" b="1" dirty="0">
              <a:solidFill>
                <a:schemeClr val="accent1">
                  <a:lumMod val="50000"/>
                </a:schemeClr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884083" y="3031616"/>
            <a:ext cx="643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2º MÁSTER INGENIERÍA AERONÁUTICA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45432" y="-78606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979812" y="2794556"/>
            <a:ext cx="8603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/>
          <p:cNvSpPr txBox="1">
            <a:spLocks/>
          </p:cNvSpPr>
          <p:nvPr/>
        </p:nvSpPr>
        <p:spPr>
          <a:xfrm>
            <a:off x="3238415" y="3447777"/>
            <a:ext cx="5729024" cy="31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SISTEMAS DE GESTIÓN DE VUELO POR COMPUTADOR </a:t>
            </a:r>
          </a:p>
          <a:p>
            <a:pPr algn="r"/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4765964" y="4908219"/>
            <a:ext cx="6366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0" y="3604799"/>
            <a:ext cx="2036787" cy="203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/>
          <p:cNvSpPr txBox="1"/>
          <p:nvPr/>
        </p:nvSpPr>
        <p:spPr>
          <a:xfrm>
            <a:off x="5598112" y="4465775"/>
            <a:ext cx="643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Dr. Joan Vila &amp; Ángel Rodas </a:t>
            </a:r>
          </a:p>
        </p:txBody>
      </p:sp>
      <p:pic>
        <p:nvPicPr>
          <p:cNvPr id="1034" name="Picture 10" descr="Resultado de imagen de etsid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3" y="1028410"/>
            <a:ext cx="2268698" cy="5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upv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64" y="943912"/>
            <a:ext cx="1935836" cy="6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86776" y="1009531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6.1  </a:t>
            </a:r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Diagrama de Gantt</a:t>
            </a:r>
            <a:endParaRPr lang="es-ES" sz="2000" b="1" dirty="0">
              <a:latin typeface="Verdana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6.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Planificación Temporal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1026" name="Picture 2" descr="Resultado de imagen de icono de mes">
            <a:extLst>
              <a:ext uri="{FF2B5EF4-FFF2-40B4-BE49-F238E27FC236}">
                <a16:creationId xmlns:a16="http://schemas.microsoft.com/office/drawing/2014/main" id="{B49806CF-82B9-4B2A-A2AD-479743DE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48" y="1009531"/>
            <a:ext cx="1047869" cy="10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3D7088A-57D2-4402-A1B1-74ECA6062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466434"/>
              </p:ext>
            </p:extLst>
          </p:nvPr>
        </p:nvGraphicFramePr>
        <p:xfrm>
          <a:off x="1233190" y="1664794"/>
          <a:ext cx="8957826" cy="3761919"/>
        </p:xfrm>
        <a:graphic>
          <a:graphicData uri="http://schemas.openxmlformats.org/drawingml/2006/table">
            <a:tbl>
              <a:tblPr/>
              <a:tblGrid>
                <a:gridCol w="905099">
                  <a:extLst>
                    <a:ext uri="{9D8B030D-6E8A-4147-A177-3AD203B41FA5}">
                      <a16:colId xmlns:a16="http://schemas.microsoft.com/office/drawing/2014/main" val="1208018163"/>
                    </a:ext>
                  </a:extLst>
                </a:gridCol>
                <a:gridCol w="2838107">
                  <a:extLst>
                    <a:ext uri="{9D8B030D-6E8A-4147-A177-3AD203B41FA5}">
                      <a16:colId xmlns:a16="http://schemas.microsoft.com/office/drawing/2014/main" val="1063164275"/>
                    </a:ext>
                  </a:extLst>
                </a:gridCol>
                <a:gridCol w="499364">
                  <a:extLst>
                    <a:ext uri="{9D8B030D-6E8A-4147-A177-3AD203B41FA5}">
                      <a16:colId xmlns:a16="http://schemas.microsoft.com/office/drawing/2014/main" val="27588947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2038645191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3005580452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405639502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3572804670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3965863474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3883385528"/>
                    </a:ext>
                  </a:extLst>
                </a:gridCol>
                <a:gridCol w="521984">
                  <a:extLst>
                    <a:ext uri="{9D8B030D-6E8A-4147-A177-3AD203B41FA5}">
                      <a16:colId xmlns:a16="http://schemas.microsoft.com/office/drawing/2014/main" val="60948412"/>
                    </a:ext>
                  </a:extLst>
                </a:gridCol>
                <a:gridCol w="530684">
                  <a:extLst>
                    <a:ext uri="{9D8B030D-6E8A-4147-A177-3AD203B41FA5}">
                      <a16:colId xmlns:a16="http://schemas.microsoft.com/office/drawing/2014/main" val="1698405086"/>
                    </a:ext>
                  </a:extLst>
                </a:gridCol>
                <a:gridCol w="530684">
                  <a:extLst>
                    <a:ext uri="{9D8B030D-6E8A-4147-A177-3AD203B41FA5}">
                      <a16:colId xmlns:a16="http://schemas.microsoft.com/office/drawing/2014/main" val="2344276769"/>
                    </a:ext>
                  </a:extLst>
                </a:gridCol>
              </a:tblGrid>
              <a:tr h="378254"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900" b="1" dirty="0">
                          <a:effectLst/>
                          <a:latin typeface="Berlin Sans FB Demi" panose="020E08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CRONOGRAMA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Diciembre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7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Enero</a:t>
                      </a:r>
                      <a:endParaRPr lang="es-E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7030A0">
                            <a:tint val="66000"/>
                            <a:satMod val="160000"/>
                          </a:srgbClr>
                        </a:gs>
                        <a:gs pos="50000">
                          <a:srgbClr val="7030A0">
                            <a:tint val="44500"/>
                            <a:satMod val="160000"/>
                          </a:srgbClr>
                        </a:gs>
                        <a:gs pos="100000">
                          <a:srgbClr val="7030A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43144"/>
                  </a:ext>
                </a:extLst>
              </a:tr>
              <a:tr h="399420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effectLst/>
                          <a:latin typeface="Berlin Sans FB Demi" panose="020E08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effectLst/>
                          <a:latin typeface="Berlin Sans FB Demi" panose="020E08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b="1">
                          <a:solidFill>
                            <a:srgbClr val="20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901207"/>
                  </a:ext>
                </a:extLst>
              </a:tr>
              <a:tr h="357088">
                <a:tc rowSpan="2"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Selección del proyecto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72793"/>
                  </a:ext>
                </a:extLst>
              </a:tr>
              <a:tr h="36733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Objetivos Potenciales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85795"/>
                  </a:ext>
                </a:extLst>
              </a:tr>
              <a:tr h="357088">
                <a:tc row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Bibliografía Algoritmo + Java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390224"/>
                  </a:ext>
                </a:extLst>
              </a:tr>
              <a:tr h="38207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Adquisición + Instalación </a:t>
                      </a:r>
                      <a:r>
                        <a:rPr lang="es-E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XPlane</a:t>
                      </a:r>
                      <a:endParaRPr lang="es-E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568"/>
                  </a:ext>
                </a:extLst>
              </a:tr>
              <a:tr h="378254">
                <a:tc row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Algoritmo de la Zanahoria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96799"/>
                  </a:ext>
                </a:extLst>
              </a:tr>
              <a:tr h="37825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Desarrollo de la Interfaz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81144"/>
                  </a:ext>
                </a:extLst>
              </a:tr>
              <a:tr h="382077">
                <a:tc row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Elaboración de la Presentación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25973"/>
                  </a:ext>
                </a:extLst>
              </a:tr>
              <a:tr h="38207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Preparación archivos a entregar</a:t>
                      </a:r>
                    </a:p>
                  </a:txBody>
                  <a:tcPr marL="66498" marR="664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98" marR="66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08814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D3571C2F-E239-4177-9ABD-20A684C3AB0C}"/>
              </a:ext>
            </a:extLst>
          </p:cNvPr>
          <p:cNvGrpSpPr/>
          <p:nvPr/>
        </p:nvGrpSpPr>
        <p:grpSpPr>
          <a:xfrm>
            <a:off x="1362296" y="2499107"/>
            <a:ext cx="657225" cy="2768055"/>
            <a:chOff x="-84138" y="106279"/>
            <a:chExt cx="657225" cy="2767727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2F43071C-2AC9-44C9-AC1D-88B8AD3FDFE9}"/>
                </a:ext>
              </a:extLst>
            </p:cNvPr>
            <p:cNvGrpSpPr/>
            <p:nvPr/>
          </p:nvGrpSpPr>
          <p:grpSpPr>
            <a:xfrm>
              <a:off x="-84138" y="106279"/>
              <a:ext cx="657225" cy="2072464"/>
              <a:chOff x="-84138" y="106279"/>
              <a:chExt cx="657225" cy="2072464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B01FE792-0E65-4A4F-A65B-0A30F52E4B23}"/>
                  </a:ext>
                </a:extLst>
              </p:cNvPr>
              <p:cNvGrpSpPr/>
              <p:nvPr/>
            </p:nvGrpSpPr>
            <p:grpSpPr>
              <a:xfrm>
                <a:off x="-45086" y="106279"/>
                <a:ext cx="618173" cy="1388127"/>
                <a:chOff x="-73661" y="106279"/>
                <a:chExt cx="618173" cy="1388127"/>
              </a:xfrm>
            </p:grpSpPr>
            <p:pic>
              <p:nvPicPr>
                <p:cNvPr id="34" name="Picture 4" descr="Resultado de imagen de OBJETIVOS icono">
                  <a:extLst>
                    <a:ext uri="{FF2B5EF4-FFF2-40B4-BE49-F238E27FC236}">
                      <a16:creationId xmlns:a16="http://schemas.microsoft.com/office/drawing/2014/main" id="{160A155C-C29D-444B-B46D-66D16F4732E5}"/>
                    </a:ext>
                  </a:extLst>
                </p:cNvPr>
                <p:cNvPicPr/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36513" y="106279"/>
                  <a:ext cx="581025" cy="581025"/>
                </a:xfrm>
                <a:prstGeom prst="rect">
                  <a:avLst/>
                </a:prstGeom>
                <a:noFill/>
                <a:ln>
                  <a:noFill/>
                  <a:prstDash/>
                </a:ln>
              </p:spPr>
            </p:pic>
            <p:pic>
              <p:nvPicPr>
                <p:cNvPr id="35" name="Picture 10" descr="Resultado de imagen de Documentos icono">
                  <a:extLst>
                    <a:ext uri="{FF2B5EF4-FFF2-40B4-BE49-F238E27FC236}">
                      <a16:creationId xmlns:a16="http://schemas.microsoft.com/office/drawing/2014/main" id="{251EF61C-5BAA-4F49-9BA5-37B1BDE76B9B}"/>
                    </a:ext>
                  </a:extLst>
                </p:cNvPr>
                <p:cNvPicPr/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73661" y="915286"/>
                  <a:ext cx="579120" cy="579120"/>
                </a:xfrm>
                <a:prstGeom prst="rect">
                  <a:avLst/>
                </a:prstGeom>
                <a:noFill/>
                <a:ln>
                  <a:noFill/>
                  <a:prstDash/>
                </a:ln>
              </p:spPr>
            </p:pic>
          </p:grpSp>
          <p:pic>
            <p:nvPicPr>
              <p:cNvPr id="33" name="Picture 6" descr="Resultado de imagen de java icono">
                <a:extLst>
                  <a:ext uri="{FF2B5EF4-FFF2-40B4-BE49-F238E27FC236}">
                    <a16:creationId xmlns:a16="http://schemas.microsoft.com/office/drawing/2014/main" id="{20C33EDD-FE2D-4308-B347-D5B4E57956B7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84138" y="1521518"/>
                <a:ext cx="657225" cy="657225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</p:pic>
        </p:grpSp>
        <p:pic>
          <p:nvPicPr>
            <p:cNvPr id="31" name="Picture 8" descr="Resultado de imagen de PowerPoint icono">
              <a:extLst>
                <a:ext uri="{FF2B5EF4-FFF2-40B4-BE49-F238E27FC236}">
                  <a16:creationId xmlns:a16="http://schemas.microsoft.com/office/drawing/2014/main" id="{DB607244-5C24-428E-B243-9E522D464C14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06" r="55173"/>
            <a:stretch>
              <a:fillRect/>
            </a:stretch>
          </p:blipFill>
          <p:spPr>
            <a:xfrm>
              <a:off x="-1" y="2456811"/>
              <a:ext cx="488950" cy="417195"/>
            </a:xfrm>
            <a:prstGeom prst="rect">
              <a:avLst/>
            </a:prstGeom>
            <a:noFill/>
            <a:ln>
              <a:noFill/>
              <a:prstDash/>
            </a:ln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3620926-DBAC-4A5B-B7C5-079794A7B005}"/>
              </a:ext>
            </a:extLst>
          </p:cNvPr>
          <p:cNvGrpSpPr/>
          <p:nvPr/>
        </p:nvGrpSpPr>
        <p:grpSpPr>
          <a:xfrm>
            <a:off x="9709496" y="5522188"/>
            <a:ext cx="4703665" cy="307777"/>
            <a:chOff x="1845656" y="5591415"/>
            <a:chExt cx="4703665" cy="30777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E438336-C342-4F72-8E42-A95C196C8DDA}"/>
                </a:ext>
              </a:extLst>
            </p:cNvPr>
            <p:cNvSpPr/>
            <p:nvPr/>
          </p:nvSpPr>
          <p:spPr>
            <a:xfrm>
              <a:off x="1845656" y="5635880"/>
              <a:ext cx="244475" cy="2125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AC113C3-A64C-4448-B817-7C0A2567FC17}"/>
                </a:ext>
              </a:extLst>
            </p:cNvPr>
            <p:cNvSpPr txBox="1"/>
            <p:nvPr/>
          </p:nvSpPr>
          <p:spPr>
            <a:xfrm>
              <a:off x="2174269" y="5591415"/>
              <a:ext cx="4375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i="1" dirty="0"/>
                <a:t>Periodo de Exámenes</a:t>
              </a:r>
            </a:p>
          </p:txBody>
        </p:sp>
      </p:grpSp>
      <p:grpSp>
        <p:nvGrpSpPr>
          <p:cNvPr id="1033" name="Grupo 7"/>
          <p:cNvGrpSpPr>
            <a:grpSpLocks/>
          </p:cNvGrpSpPr>
          <p:nvPr/>
        </p:nvGrpSpPr>
        <p:grpSpPr bwMode="auto">
          <a:xfrm>
            <a:off x="38100" y="66675"/>
            <a:ext cx="657225" cy="2674938"/>
            <a:chOff x="0" y="0"/>
            <a:chExt cx="6572" cy="26746"/>
          </a:xfrm>
        </p:grpSpPr>
        <p:grpSp>
          <p:nvGrpSpPr>
            <p:cNvPr id="3" name="Grupo 6"/>
            <p:cNvGrpSpPr>
              <a:grpSpLocks/>
            </p:cNvGrpSpPr>
            <p:nvPr/>
          </p:nvGrpSpPr>
          <p:grpSpPr bwMode="auto">
            <a:xfrm>
              <a:off x="0" y="0"/>
              <a:ext cx="6572" cy="19907"/>
              <a:chOff x="0" y="0"/>
              <a:chExt cx="6572" cy="19907"/>
            </a:xfrm>
          </p:grpSpPr>
          <p:grpSp>
            <p:nvGrpSpPr>
              <p:cNvPr id="5" name="Grupo 5"/>
              <p:cNvGrpSpPr>
                <a:grpSpLocks/>
              </p:cNvGrpSpPr>
              <p:nvPr/>
            </p:nvGrpSpPr>
            <p:grpSpPr bwMode="auto">
              <a:xfrm>
                <a:off x="285" y="0"/>
                <a:ext cx="5887" cy="12934"/>
                <a:chOff x="0" y="0"/>
                <a:chExt cx="5886" cy="12934"/>
              </a:xfrm>
            </p:grpSpPr>
          </p:grpSp>
        </p:grpSp>
      </p:grpSp>
      <p:sp>
        <p:nvSpPr>
          <p:cNvPr id="20" name="Marcador de pie de página 3">
            <a:extLst>
              <a:ext uri="{FF2B5EF4-FFF2-40B4-BE49-F238E27FC236}">
                <a16:creationId xmlns:a16="http://schemas.microsoft.com/office/drawing/2014/main" id="{9876CB80-58E3-4611-83AB-0FECD11F0F3C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5FBB58-E2B3-492F-9D2C-0D5132EA9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r>
              <a:rPr lang="en-US" dirty="0"/>
              <a:t> de 12</a:t>
            </a:r>
          </a:p>
        </p:txBody>
      </p:sp>
    </p:spTree>
    <p:extLst>
      <p:ext uri="{BB962C8B-B14F-4D97-AF65-F5344CB8AC3E}">
        <p14:creationId xmlns:p14="http://schemas.microsoft.com/office/powerpoint/2010/main" val="3704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654084" y="1048446"/>
            <a:ext cx="6323489" cy="534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Implementación del algoritmo en más fases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 de lectura de </a:t>
            </a:r>
            <a:r>
              <a:rPr lang="es-ES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WayPoints</a:t>
            </a:r>
            <a:endParaRPr lang="es-E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</a:pPr>
            <a:endParaRPr lang="es-E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CONTINUIDAD DE PROYECTO: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Algoritmo de control del guiado vertical.</a:t>
            </a:r>
          </a:p>
          <a:p>
            <a:pPr marL="285750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Interfaz usuario:</a:t>
            </a:r>
          </a:p>
          <a:p>
            <a:pPr marL="742950" lvl="1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Trayectoria de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XPlane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Java</a:t>
            </a:r>
          </a:p>
          <a:p>
            <a:pPr marL="742950" lvl="1" indent="-285750" algn="just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Introducción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Waypoints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Insitu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</a:t>
            </a: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</a:pP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</a:pP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</a:pP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</a:pPr>
            <a:endParaRPr lang="es-E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7.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Conclusiones. Trabajos Futuros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Marcador de pie de página 3">
            <a:extLst>
              <a:ext uri="{FF2B5EF4-FFF2-40B4-BE49-F238E27FC236}">
                <a16:creationId xmlns:a16="http://schemas.microsoft.com/office/drawing/2014/main" id="{78E3CE86-F97C-45BC-8500-31A100B42C7F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CE82C7-EE1B-4422-B0BC-19A33EC44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r>
              <a:rPr lang="en-US" dirty="0"/>
              <a:t> de 12</a:t>
            </a:r>
          </a:p>
        </p:txBody>
      </p:sp>
      <p:pic>
        <p:nvPicPr>
          <p:cNvPr id="2050" name="Picture 2" descr="Resultado de imagen de mejora continua logo">
            <a:extLst>
              <a:ext uri="{FF2B5EF4-FFF2-40B4-BE49-F238E27FC236}">
                <a16:creationId xmlns:a16="http://schemas.microsoft.com/office/drawing/2014/main" id="{8484F212-9694-41F4-A41C-7C747363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13" y="3846831"/>
            <a:ext cx="2054203" cy="196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B458BB-7D25-4DD4-B1B6-C4D2B5C70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11" y="1401326"/>
            <a:ext cx="4273605" cy="2181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echa curvada hacia la derecha 1">
            <a:extLst>
              <a:ext uri="{FF2B5EF4-FFF2-40B4-BE49-F238E27FC236}">
                <a16:creationId xmlns:a16="http://schemas.microsoft.com/office/drawing/2014/main" id="{87FE9F10-CED9-48E6-879B-3E2927FCF28C}"/>
              </a:ext>
            </a:extLst>
          </p:cNvPr>
          <p:cNvSpPr/>
          <p:nvPr/>
        </p:nvSpPr>
        <p:spPr>
          <a:xfrm>
            <a:off x="6071324" y="2608737"/>
            <a:ext cx="719312" cy="21813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8.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Bibliografía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69848C-B114-4EBB-A8D8-98E3D3B372CE}"/>
              </a:ext>
            </a:extLst>
          </p:cNvPr>
          <p:cNvSpPr txBox="1"/>
          <p:nvPr/>
        </p:nvSpPr>
        <p:spPr>
          <a:xfrm>
            <a:off x="784643" y="1707535"/>
            <a:ext cx="10986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/>
              <a:t>[1] </a:t>
            </a:r>
            <a:r>
              <a:rPr lang="es-ES" dirty="0"/>
              <a:t>G. </a:t>
            </a:r>
            <a:r>
              <a:rPr lang="es-ES" dirty="0" err="1"/>
              <a:t>Ducard</a:t>
            </a:r>
            <a:r>
              <a:rPr lang="es-ES" dirty="0"/>
              <a:t>, </a:t>
            </a:r>
            <a:r>
              <a:rPr lang="es-ES" i="1" dirty="0" err="1"/>
              <a:t>Fault-tolerance</a:t>
            </a:r>
            <a:r>
              <a:rPr lang="es-ES" i="1" dirty="0"/>
              <a:t> Flight Control and </a:t>
            </a:r>
            <a:r>
              <a:rPr lang="es-ES" i="1" dirty="0" err="1"/>
              <a:t>Guidance</a:t>
            </a:r>
            <a:r>
              <a:rPr lang="es-ES" i="1" dirty="0"/>
              <a:t> </a:t>
            </a:r>
            <a:r>
              <a:rPr lang="es-ES" i="1" dirty="0" err="1"/>
              <a:t>Systems</a:t>
            </a:r>
            <a:r>
              <a:rPr lang="es-ES" dirty="0"/>
              <a:t>,</a:t>
            </a:r>
            <a:r>
              <a:rPr lang="en-US" dirty="0"/>
              <a:t> </a:t>
            </a:r>
            <a:r>
              <a:rPr lang="en-US" dirty="0" err="1"/>
              <a:t>pág</a:t>
            </a:r>
            <a:r>
              <a:rPr lang="en-US" dirty="0"/>
              <a:t> 201-228,</a:t>
            </a:r>
            <a:r>
              <a:rPr lang="es-ES" dirty="0"/>
              <a:t> </a:t>
            </a:r>
            <a:r>
              <a:rPr lang="es-ES" i="1" dirty="0" err="1"/>
              <a:t>Chapter</a:t>
            </a:r>
            <a:r>
              <a:rPr lang="es-ES" i="1" dirty="0"/>
              <a:t> 9 </a:t>
            </a:r>
          </a:p>
          <a:p>
            <a:pPr>
              <a:lnSpc>
                <a:spcPct val="200000"/>
              </a:lnSpc>
            </a:pPr>
            <a:r>
              <a:rPr lang="es-ES" b="1" dirty="0"/>
              <a:t>[2] </a:t>
            </a:r>
            <a:r>
              <a:rPr lang="es-ES" dirty="0"/>
              <a:t>Vila. J , </a:t>
            </a:r>
            <a:r>
              <a:rPr lang="es-ES" i="1" dirty="0"/>
              <a:t>Apuntes Teóricos Sistemas de Gestión de Vuelo por Computador</a:t>
            </a:r>
            <a:r>
              <a:rPr lang="es-ES" dirty="0"/>
              <a:t>, Valencia, 2018</a:t>
            </a:r>
          </a:p>
          <a:p>
            <a:pPr>
              <a:lnSpc>
                <a:spcPct val="200000"/>
              </a:lnSpc>
            </a:pPr>
            <a:r>
              <a:rPr lang="es-ES" b="1" dirty="0"/>
              <a:t>[3] </a:t>
            </a:r>
            <a:r>
              <a:rPr lang="es-ES" dirty="0"/>
              <a:t>Vila. J, Rodas. A, </a:t>
            </a:r>
            <a:r>
              <a:rPr lang="es-ES" i="1" dirty="0" err="1"/>
              <a:t>Writing</a:t>
            </a:r>
            <a:r>
              <a:rPr lang="es-ES" i="1" dirty="0"/>
              <a:t> a simple </a:t>
            </a:r>
            <a:r>
              <a:rPr lang="es-ES" i="1" dirty="0" err="1"/>
              <a:t>autopilot</a:t>
            </a:r>
            <a:r>
              <a:rPr lang="es-ES" i="1" dirty="0"/>
              <a:t>, </a:t>
            </a:r>
            <a:r>
              <a:rPr lang="es-ES" dirty="0"/>
              <a:t>Valencia, 2018</a:t>
            </a:r>
          </a:p>
          <a:p>
            <a:pPr>
              <a:lnSpc>
                <a:spcPct val="200000"/>
              </a:lnSpc>
            </a:pPr>
            <a:r>
              <a:rPr lang="es-ES" b="1" dirty="0"/>
              <a:t>[4] </a:t>
            </a:r>
            <a:r>
              <a:rPr lang="es-ES" dirty="0"/>
              <a:t>OACI, Carta de Salida Normalizada Aeropuerto de Valencia (SID RWY12)</a:t>
            </a:r>
          </a:p>
          <a:p>
            <a:pPr>
              <a:lnSpc>
                <a:spcPct val="200000"/>
              </a:lnSpc>
            </a:pPr>
            <a:r>
              <a:rPr lang="es-ES" b="1" dirty="0"/>
              <a:t>[5] </a:t>
            </a:r>
            <a:r>
              <a:rPr lang="es-ES" dirty="0"/>
              <a:t>Oracle, </a:t>
            </a:r>
            <a:r>
              <a:rPr lang="es-ES" i="1" dirty="0" err="1"/>
              <a:t>The</a:t>
            </a:r>
            <a:r>
              <a:rPr lang="es-ES" i="1" dirty="0"/>
              <a:t> Java </a:t>
            </a:r>
            <a:r>
              <a:rPr lang="es-ES" i="1" dirty="0" err="1"/>
              <a:t>Tutorials</a:t>
            </a:r>
            <a:r>
              <a:rPr lang="es-ES" i="1" dirty="0"/>
              <a:t>, 2018</a:t>
            </a:r>
            <a:endParaRPr lang="es-ES" b="1" dirty="0"/>
          </a:p>
        </p:txBody>
      </p:sp>
      <p:sp>
        <p:nvSpPr>
          <p:cNvPr id="5" name="Marcador de pie de página 3">
            <a:extLst>
              <a:ext uri="{FF2B5EF4-FFF2-40B4-BE49-F238E27FC236}">
                <a16:creationId xmlns:a16="http://schemas.microsoft.com/office/drawing/2014/main" id="{FD0DDF3D-3921-4FAE-BBFB-7729F16950D3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A878CF-A21E-41A3-86E5-C43196918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r>
              <a:rPr lang="en-US" dirty="0"/>
              <a:t> de 12</a:t>
            </a:r>
          </a:p>
        </p:txBody>
      </p:sp>
    </p:spTree>
    <p:extLst>
      <p:ext uri="{BB962C8B-B14F-4D97-AF65-F5344CB8AC3E}">
        <p14:creationId xmlns:p14="http://schemas.microsoft.com/office/powerpoint/2010/main" val="37295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69303" y="2050969"/>
            <a:ext cx="8908330" cy="1517518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Muchas gracias por vuestra atención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73727" y="5008373"/>
            <a:ext cx="10058400" cy="1507297"/>
          </a:xfrm>
        </p:spPr>
        <p:txBody>
          <a:bodyPr>
            <a:noAutofit/>
          </a:bodyPr>
          <a:lstStyle/>
          <a:p>
            <a:pPr algn="r"/>
            <a:r>
              <a:rPr lang="es-ES" sz="1400" b="1" cap="non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Jiménez Pérez, Alejandro: </a:t>
            </a:r>
            <a:r>
              <a:rPr lang="es-ES" sz="1400" b="1" i="1" u="sng" cap="none" dirty="0">
                <a:solidFill>
                  <a:srgbClr val="002A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aljipe1@etsid.upv.es</a:t>
            </a:r>
          </a:p>
          <a:p>
            <a:pPr algn="r"/>
            <a:r>
              <a:rPr lang="es-ES" sz="1400" b="1" cap="none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Monkerud</a:t>
            </a:r>
            <a:r>
              <a:rPr lang="es-ES" sz="1400" b="1" cap="non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Garreta, Nicolás: </a:t>
            </a:r>
            <a:r>
              <a:rPr lang="es-ES" sz="1400" b="1" i="1" u="sng" cap="none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nimongar@etsid.upv.es</a:t>
            </a:r>
          </a:p>
          <a:p>
            <a:pPr algn="r"/>
            <a:endParaRPr lang="es-ES" sz="1600" b="1" dirty="0">
              <a:solidFill>
                <a:schemeClr val="accent1">
                  <a:lumMod val="50000"/>
                </a:schemeClr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45432" y="-78606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4765964" y="4908219"/>
            <a:ext cx="6366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esultado de imagen de etsi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3" y="1028410"/>
            <a:ext cx="2268698" cy="5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upv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964" y="943912"/>
            <a:ext cx="1935836" cy="6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pie de página 3">
            <a:extLst>
              <a:ext uri="{FF2B5EF4-FFF2-40B4-BE49-F238E27FC236}">
                <a16:creationId xmlns:a16="http://schemas.microsoft.com/office/drawing/2014/main" id="{03AACB0C-F292-417D-85CD-9AD2714B132C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184D0C9-5F93-4664-A568-B69D6CC7AF72}"/>
              </a:ext>
            </a:extLst>
          </p:cNvPr>
          <p:cNvSpPr txBox="1">
            <a:spLocks/>
          </p:cNvSpPr>
          <p:nvPr/>
        </p:nvSpPr>
        <p:spPr>
          <a:xfrm>
            <a:off x="1641835" y="3721923"/>
            <a:ext cx="8908330" cy="579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¡Empecemos con la demo!</a:t>
            </a:r>
          </a:p>
        </p:txBody>
      </p:sp>
    </p:spTree>
    <p:extLst>
      <p:ext uri="{BB962C8B-B14F-4D97-AF65-F5344CB8AC3E}">
        <p14:creationId xmlns:p14="http://schemas.microsoft.com/office/powerpoint/2010/main" val="35488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05686" y="789514"/>
            <a:ext cx="9823788" cy="578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>
              <a:lnSpc>
                <a:spcPct val="150000"/>
              </a:lnSpc>
              <a:spcBef>
                <a:spcPct val="20000"/>
              </a:spcBef>
              <a:spcAft>
                <a:spcPts val="1200"/>
              </a:spcAft>
              <a:buClr>
                <a:srgbClr val="3333CC"/>
              </a:buClr>
              <a:tabLst>
                <a:tab pos="1076325" algn="l"/>
              </a:tabLst>
              <a:defRPr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CONTENIDOS</a:t>
            </a:r>
            <a:endParaRPr lang="en-US" b="1" dirty="0">
              <a:solidFill>
                <a:srgbClr val="3333CC"/>
              </a:solidFill>
            </a:endParaRP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Definición del problema. Requerimientos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Objetivos 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Módulos del programa 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Clases utilizadas 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Interfaz del usuario 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Planificación temporal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Conclusiones. Trabajos futuros</a:t>
            </a:r>
          </a:p>
          <a:p>
            <a:pPr marL="723900" indent="-4572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tabLst>
                <a:tab pos="1076325" algn="l"/>
              </a:tabLst>
              <a:defRPr/>
            </a:pPr>
            <a:r>
              <a:rPr lang="es-ES" sz="2600" b="1" dirty="0">
                <a:latin typeface="Verdana" pitchFamily="34" charset="0"/>
              </a:rPr>
              <a:t>Bibliografía</a:t>
            </a:r>
          </a:p>
          <a:p>
            <a:pPr marL="723900" lvl="1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tabLst>
                <a:tab pos="1076325" algn="l"/>
              </a:tabLst>
              <a:defRPr/>
            </a:pPr>
            <a:endParaRPr lang="es-ES" sz="1600" b="1" dirty="0">
              <a:latin typeface="Verdana" pitchFamily="34" charset="0"/>
            </a:endParaRPr>
          </a:p>
          <a:p>
            <a:pPr marL="723900" lvl="1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tabLst>
                <a:tab pos="1076325" algn="l"/>
              </a:tabLst>
              <a:defRPr/>
            </a:pPr>
            <a:endParaRPr lang="es-ES" sz="1600" b="1" dirty="0">
              <a:solidFill>
                <a:schemeClr val="accent2">
                  <a:lumMod val="75000"/>
                </a:schemeClr>
              </a:solidFill>
              <a:latin typeface="Verdana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BD9375-2B29-4579-8D65-27EB3F31E76A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6457037-DA0F-4E7D-9941-15010B4FB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r>
              <a:rPr lang="en-US" dirty="0"/>
              <a:t> de 12</a:t>
            </a:r>
          </a:p>
        </p:txBody>
      </p:sp>
    </p:spTree>
    <p:extLst>
      <p:ext uri="{BB962C8B-B14F-4D97-AF65-F5344CB8AC3E}">
        <p14:creationId xmlns:p14="http://schemas.microsoft.com/office/powerpoint/2010/main" val="7488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1.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Definición del Problema. Requerimientos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DA418F-231B-4BDD-93A2-1C399B55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705" y="1130760"/>
            <a:ext cx="3511169" cy="2224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9000" dist="5000" dir="5400000" sy="-100000" algn="bl" rotWithShape="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3FD039-B404-43CF-92A8-0E4CF8C91EA9}"/>
              </a:ext>
            </a:extLst>
          </p:cNvPr>
          <p:cNvSpPr txBox="1"/>
          <p:nvPr/>
        </p:nvSpPr>
        <p:spPr>
          <a:xfrm>
            <a:off x="845126" y="1481403"/>
            <a:ext cx="619575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Automatización 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 Mejorar Actuación Humana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Piloto Automático</a:t>
            </a: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Desarrollado en 1912 junto con ADF</a:t>
            </a:r>
          </a:p>
          <a:p>
            <a:pPr marL="742950" lvl="1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Vuelo recto y nivelado (limitado)</a:t>
            </a: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Utilizado en fases de: ascenso, crucero, descenso y aproximación.</a:t>
            </a: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MCDU del FMS un A320</a:t>
            </a:r>
          </a:p>
          <a:p>
            <a:pPr lvl="1">
              <a:spcAft>
                <a:spcPts val="600"/>
              </a:spcAft>
              <a:buClr>
                <a:srgbClr val="FF6600"/>
              </a:buClr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spcAft>
                <a:spcPts val="600"/>
              </a:spcAft>
              <a:buClr>
                <a:srgbClr val="FF6600"/>
              </a:buClr>
            </a:pPr>
            <a:r>
              <a:rPr lang="es-ES" sz="1600" b="1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Funciones</a:t>
            </a: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Ascender o descender a una altura programada</a:t>
            </a: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Seguir rumbo programado: </a:t>
            </a: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Algoritmo de la zanahoria</a:t>
            </a:r>
            <a:endParaRPr lang="es-ES" b="1" dirty="0"/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C1EB6F-78BE-4D7F-AA76-A96E8787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705" y="3555270"/>
            <a:ext cx="3511169" cy="2224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1000" dist="5000" dir="5400000" sy="-100000" algn="bl" rotWithShape="0"/>
          </a:effectLst>
        </p:spPr>
      </p:pic>
      <p:sp>
        <p:nvSpPr>
          <p:cNvPr id="7" name="Marcador de pie de página 3">
            <a:extLst>
              <a:ext uri="{FF2B5EF4-FFF2-40B4-BE49-F238E27FC236}">
                <a16:creationId xmlns:a16="http://schemas.microsoft.com/office/drawing/2014/main" id="{101124B5-852D-4ED8-A698-8147A7DA0701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ACEA1B-7F68-4CB6-9B47-C3E6F118E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r>
              <a:rPr lang="en-US" dirty="0"/>
              <a:t> de 12</a:t>
            </a:r>
          </a:p>
        </p:txBody>
      </p:sp>
    </p:spTree>
    <p:extLst>
      <p:ext uri="{BB962C8B-B14F-4D97-AF65-F5344CB8AC3E}">
        <p14:creationId xmlns:p14="http://schemas.microsoft.com/office/powerpoint/2010/main" val="1776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EF92BF58-7611-4CD5-9708-2F5753D4859A}"/>
              </a:ext>
            </a:extLst>
          </p:cNvPr>
          <p:cNvGrpSpPr/>
          <p:nvPr/>
        </p:nvGrpSpPr>
        <p:grpSpPr>
          <a:xfrm>
            <a:off x="-19650" y="2068152"/>
            <a:ext cx="2728622" cy="2105475"/>
            <a:chOff x="7864999" y="1481403"/>
            <a:chExt cx="3664276" cy="2975784"/>
          </a:xfrm>
        </p:grpSpPr>
        <p:pic>
          <p:nvPicPr>
            <p:cNvPr id="1026" name="Picture 2" descr="Resultado de imagen de jav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5" y="3198241"/>
              <a:ext cx="2331380" cy="125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de xplane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054" y="1481403"/>
              <a:ext cx="1053985" cy="105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lecha curvada hacia abajo 3"/>
            <p:cNvSpPr/>
            <p:nvPr/>
          </p:nvSpPr>
          <p:spPr>
            <a:xfrm rot="19085687">
              <a:off x="7864999" y="2086111"/>
              <a:ext cx="1681153" cy="63145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3" name="Flecha curvada hacia abajo 12"/>
            <p:cNvSpPr/>
            <p:nvPr/>
          </p:nvSpPr>
          <p:spPr>
            <a:xfrm rot="6030982">
              <a:off x="10226264" y="2710985"/>
              <a:ext cx="1825061" cy="780961"/>
            </a:xfrm>
            <a:prstGeom prst="curvedDown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2.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Objetivos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312756" y="1313036"/>
            <a:ext cx="5825348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Diseño de un </a:t>
            </a: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piloto automático, 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capaz de cumplir los siguientes objetivos: </a:t>
            </a:r>
          </a:p>
          <a:p>
            <a:pPr algn="just">
              <a:spcAft>
                <a:spcPts val="600"/>
              </a:spcAft>
              <a:buClr>
                <a:srgbClr val="FF6600"/>
              </a:buClr>
            </a:pP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Realizar una ruta en base a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Waypoints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(Navegación Tradicional).</a:t>
            </a: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Implementar algoritmos de corrección de guiado </a:t>
            </a:r>
            <a:r>
              <a:rPr lang="es-E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LATERAL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Trabajar en profundidad la conexión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XPlane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s-E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 de las variables de ambos softwares.</a:t>
            </a: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sp>
        <p:nvSpPr>
          <p:cNvPr id="10" name="Marcador de pie de página 3">
            <a:extLst>
              <a:ext uri="{FF2B5EF4-FFF2-40B4-BE49-F238E27FC236}">
                <a16:creationId xmlns:a16="http://schemas.microsoft.com/office/drawing/2014/main" id="{F1E33C58-556C-44EC-9E44-1679D8819010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6AA12FE-1820-4C34-9C20-657256AA8B96}"/>
              </a:ext>
            </a:extLst>
          </p:cNvPr>
          <p:cNvGrpSpPr/>
          <p:nvPr/>
        </p:nvGrpSpPr>
        <p:grpSpPr>
          <a:xfrm>
            <a:off x="8418789" y="1914270"/>
            <a:ext cx="3343385" cy="2932988"/>
            <a:chOff x="1272096" y="2115863"/>
            <a:chExt cx="3463990" cy="3043365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1F8DF67-50A4-4770-8CD9-EEC9DECAC43B}"/>
                </a:ext>
              </a:extLst>
            </p:cNvPr>
            <p:cNvGrpSpPr/>
            <p:nvPr/>
          </p:nvGrpSpPr>
          <p:grpSpPr>
            <a:xfrm>
              <a:off x="1272096" y="2115863"/>
              <a:ext cx="3463990" cy="3043365"/>
              <a:chOff x="1272096" y="2115863"/>
              <a:chExt cx="3463990" cy="3043365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56F51E45-80DA-4B2F-A163-E59C2C9AF975}"/>
                  </a:ext>
                </a:extLst>
              </p:cNvPr>
              <p:cNvGrpSpPr/>
              <p:nvPr/>
            </p:nvGrpSpPr>
            <p:grpSpPr>
              <a:xfrm>
                <a:off x="1272096" y="2115863"/>
                <a:ext cx="3463990" cy="3043365"/>
                <a:chOff x="1272096" y="2115863"/>
                <a:chExt cx="3463990" cy="304336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0E5E11CE-565B-498D-AD43-6D691F848578}"/>
                    </a:ext>
                  </a:extLst>
                </p:cNvPr>
                <p:cNvGrpSpPr/>
                <p:nvPr/>
              </p:nvGrpSpPr>
              <p:grpSpPr>
                <a:xfrm>
                  <a:off x="1272096" y="2115863"/>
                  <a:ext cx="3463990" cy="3043365"/>
                  <a:chOff x="1272096" y="2115863"/>
                  <a:chExt cx="3463990" cy="3043365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FD82633C-9643-46DA-92AB-0FC5FBAD024D}"/>
                      </a:ext>
                    </a:extLst>
                  </p:cNvPr>
                  <p:cNvGrpSpPr/>
                  <p:nvPr/>
                </p:nvGrpSpPr>
                <p:grpSpPr>
                  <a:xfrm>
                    <a:off x="1272096" y="2115863"/>
                    <a:ext cx="3463990" cy="3043365"/>
                    <a:chOff x="1272096" y="2115863"/>
                    <a:chExt cx="3463990" cy="3043365"/>
                  </a:xfrm>
                </p:grpSpPr>
                <p:grpSp>
                  <p:nvGrpSpPr>
                    <p:cNvPr id="23" name="Grupo 22">
                      <a:extLst>
                        <a:ext uri="{FF2B5EF4-FFF2-40B4-BE49-F238E27FC236}">
                          <a16:creationId xmlns:a16="http://schemas.microsoft.com/office/drawing/2014/main" id="{60C30EDD-AAC5-4326-A766-024FA8F7B7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2096" y="2115863"/>
                      <a:ext cx="3463990" cy="3043365"/>
                      <a:chOff x="2649973" y="2290373"/>
                      <a:chExt cx="3463990" cy="3043365"/>
                    </a:xfrm>
                  </p:grpSpPr>
                  <p:grpSp>
                    <p:nvGrpSpPr>
                      <p:cNvPr id="25" name="Grupo 24">
                        <a:extLst>
                          <a:ext uri="{FF2B5EF4-FFF2-40B4-BE49-F238E27FC236}">
                            <a16:creationId xmlns:a16="http://schemas.microsoft.com/office/drawing/2014/main" id="{AF4CF689-7E67-4FF9-9D02-F1A91C0994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49973" y="2290373"/>
                        <a:ext cx="3463990" cy="3043365"/>
                        <a:chOff x="681824" y="2245049"/>
                        <a:chExt cx="3463990" cy="3043365"/>
                      </a:xfrm>
                    </p:grpSpPr>
                    <p:pic>
                      <p:nvPicPr>
                        <p:cNvPr id="27" name="Imagen 26">
                          <a:extLst>
                            <a:ext uri="{FF2B5EF4-FFF2-40B4-BE49-F238E27FC236}">
                              <a16:creationId xmlns:a16="http://schemas.microsoft.com/office/drawing/2014/main" id="{EE9EEDD7-7812-41A6-9F30-0BE18BE7BDC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/>
                        <a:srcRect l="33382" t="18546" r="21769" b="38092"/>
                        <a:stretch/>
                      </p:blipFill>
                      <p:spPr>
                        <a:xfrm>
                          <a:off x="681824" y="2245049"/>
                          <a:ext cx="3463990" cy="3043365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reflection blurRad="12700" stA="38000" endPos="13000" dist="5000" dir="5400000" sy="-100000" algn="bl" rotWithShape="0"/>
                        </a:effectLst>
                      </p:spPr>
                    </p:pic>
                    <p:grpSp>
                      <p:nvGrpSpPr>
                        <p:cNvPr id="28" name="Grupo 27">
                          <a:extLst>
                            <a:ext uri="{FF2B5EF4-FFF2-40B4-BE49-F238E27FC236}">
                              <a16:creationId xmlns:a16="http://schemas.microsoft.com/office/drawing/2014/main" id="{23FEFE63-DEC9-4F73-92E4-ACA45FFC62D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98554" y="3844797"/>
                          <a:ext cx="804889" cy="302170"/>
                          <a:chOff x="1898554" y="3844797"/>
                          <a:chExt cx="804889" cy="302170"/>
                        </a:xfrm>
                      </p:grpSpPr>
                      <p:cxnSp>
                        <p:nvCxnSpPr>
                          <p:cNvPr id="31" name="Conector recto de flecha 30">
                            <a:extLst>
                              <a:ext uri="{FF2B5EF4-FFF2-40B4-BE49-F238E27FC236}">
                                <a16:creationId xmlns:a16="http://schemas.microsoft.com/office/drawing/2014/main" id="{0161620E-0F19-4685-8234-B3BC095F0AC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898554" y="4146967"/>
                            <a:ext cx="356700" cy="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2" name="Conector recto de flecha 31">
                            <a:extLst>
                              <a:ext uri="{FF2B5EF4-FFF2-40B4-BE49-F238E27FC236}">
                                <a16:creationId xmlns:a16="http://schemas.microsoft.com/office/drawing/2014/main" id="{2478B15B-016A-424A-9E4F-41F64CB83BC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255254" y="3844797"/>
                            <a:ext cx="448189" cy="30217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9" name="Conector recto de flecha 28">
                          <a:extLst>
                            <a:ext uri="{FF2B5EF4-FFF2-40B4-BE49-F238E27FC236}">
                              <a16:creationId xmlns:a16="http://schemas.microsoft.com/office/drawing/2014/main" id="{B978EB00-7F89-4B39-A270-2529D4E8BDF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 flipV="1">
                          <a:off x="2591605" y="3143848"/>
                          <a:ext cx="111838" cy="706458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" name="Conector recto de flecha 29">
                          <a:extLst>
                            <a:ext uri="{FF2B5EF4-FFF2-40B4-BE49-F238E27FC236}">
                              <a16:creationId xmlns:a16="http://schemas.microsoft.com/office/drawing/2014/main" id="{0DC9FCF2-B9AE-4A09-A3E0-85885E4CEBB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030742" y="3581316"/>
                          <a:ext cx="198914" cy="565651"/>
                        </a:xfrm>
                        <a:prstGeom prst="straightConnector1">
                          <a:avLst/>
                        </a:prstGeom>
                        <a:ln w="28575">
                          <a:solidFill>
                            <a:srgbClr val="FF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26" name="Conector recto de flecha 25">
                        <a:extLst>
                          <a:ext uri="{FF2B5EF4-FFF2-40B4-BE49-F238E27FC236}">
                            <a16:creationId xmlns:a16="http://schemas.microsoft.com/office/drawing/2014/main" id="{A7102E21-921F-4912-99CF-50EFC7BDC6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147780" y="3208388"/>
                        <a:ext cx="413166" cy="457531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4" name="CuadroTexto 23">
                      <a:extLst>
                        <a:ext uri="{FF2B5EF4-FFF2-40B4-BE49-F238E27FC236}">
                          <a16:creationId xmlns:a16="http://schemas.microsoft.com/office/drawing/2014/main" id="{12101935-8259-4D4D-B72F-91980B9444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7331" y="3940036"/>
                      <a:ext cx="26340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es-ES" sz="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p:txBody>
                </p:sp>
              </p:grpSp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D7801D98-3576-4FF3-A781-EAC7F6E00AA4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520" y="3637545"/>
                    <a:ext cx="26340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 Black" panose="020B0A04020102020204" pitchFamily="34" charset="0"/>
                      </a:rPr>
                      <a:t>2</a:t>
                    </a:r>
                    <a:endParaRPr lang="es-ES" sz="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B504C4E5-192A-4519-8A7D-551A878D5F94}"/>
                    </a:ext>
                  </a:extLst>
                </p:cNvPr>
                <p:cNvSpPr txBox="1"/>
                <p:nvPr/>
              </p:nvSpPr>
              <p:spPr>
                <a:xfrm>
                  <a:off x="3180817" y="2807530"/>
                  <a:ext cx="2634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3</a:t>
                  </a:r>
                  <a:endParaRPr lang="es-ES" sz="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F033BE4-B95C-4945-9ADC-2B73B6E178A0}"/>
                  </a:ext>
                </a:extLst>
              </p:cNvPr>
              <p:cNvSpPr txBox="1"/>
              <p:nvPr/>
            </p:nvSpPr>
            <p:spPr>
              <a:xfrm>
                <a:off x="2549883" y="3236181"/>
                <a:ext cx="2634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4</a:t>
                </a:r>
                <a:endParaRPr lang="es-ES" sz="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A13F841-3ACB-4B5E-B9BB-EBDFB42C1212}"/>
                </a:ext>
              </a:extLst>
            </p:cNvPr>
            <p:cNvSpPr txBox="1"/>
            <p:nvPr/>
          </p:nvSpPr>
          <p:spPr>
            <a:xfrm>
              <a:off x="2397826" y="3710004"/>
              <a:ext cx="26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rPr>
                <a:t>5</a:t>
              </a:r>
              <a:endParaRPr lang="es-ES" sz="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3" name="Marcador de número de diapositiva 3">
            <a:extLst>
              <a:ext uri="{FF2B5EF4-FFF2-40B4-BE49-F238E27FC236}">
                <a16:creationId xmlns:a16="http://schemas.microsoft.com/office/drawing/2014/main" id="{16157C56-6CEC-4345-A235-932F58C8F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90482" y="6337527"/>
            <a:ext cx="1555136" cy="35904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r>
              <a:rPr lang="en-US" dirty="0"/>
              <a:t> de 12</a:t>
            </a:r>
          </a:p>
        </p:txBody>
      </p:sp>
    </p:spTree>
    <p:extLst>
      <p:ext uri="{BB962C8B-B14F-4D97-AF65-F5344CB8AC3E}">
        <p14:creationId xmlns:p14="http://schemas.microsoft.com/office/powerpoint/2010/main" val="16180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3.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Módulos del Programa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B6A3AD-3D7F-4CDA-8259-5D1F33F1E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r>
              <a:rPr lang="en-US" dirty="0"/>
              <a:t> de 12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25155" y="1537306"/>
            <a:ext cx="5389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Pretende simular el comportamiento del ADFS </a:t>
            </a: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convencional con </a:t>
            </a:r>
            <a:r>
              <a:rPr lang="es-E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XPlane</a:t>
            </a: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Corrección 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las superficies de control mediante bucles (tipo PID)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Implementación Algoritmo de la zanahoria 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corrección del guiado lateral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 de datos del avión (Posición, Velocidad, </a:t>
            </a:r>
            <a:r>
              <a:rPr lang="es-E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en GUI.</a:t>
            </a:r>
          </a:p>
          <a:p>
            <a:pPr algn="just">
              <a:spcAft>
                <a:spcPts val="600"/>
              </a:spcAft>
              <a:buClr>
                <a:srgbClr val="FF6600"/>
              </a:buClr>
            </a:pP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Ø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dirty="0"/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sp>
        <p:nvSpPr>
          <p:cNvPr id="4" name="Triángulo isósceles 3"/>
          <p:cNvSpPr/>
          <p:nvPr/>
        </p:nvSpPr>
        <p:spPr>
          <a:xfrm>
            <a:off x="5160916" y="1634536"/>
            <a:ext cx="6214227" cy="3796145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165103" y="1117573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3.1.</a:t>
            </a:r>
            <a:r>
              <a:rPr lang="es-ES" sz="2000" b="1" dirty="0">
                <a:latin typeface="Verdana" pitchFamily="34" charset="0"/>
              </a:rPr>
              <a:t> Descripción de módulos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7734820" y="1324688"/>
            <a:ext cx="2637087" cy="1288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Fases de vuelo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Acciones y Control PID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Muestreo de datos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Corrección guiado lateral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4284790" y="4346052"/>
            <a:ext cx="1949755" cy="15380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s-E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Velocidad, posición, etc. de la aeronave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1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1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Parámetros guiado lateral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3690076" y="4167643"/>
            <a:ext cx="1861620" cy="409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Interfaz Gráfica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398739" y="982045"/>
            <a:ext cx="1397330" cy="474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Autopiloto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0167525" y="4483745"/>
            <a:ext cx="1881722" cy="14507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redondeado 19"/>
          <p:cNvSpPr/>
          <p:nvPr/>
        </p:nvSpPr>
        <p:spPr>
          <a:xfrm>
            <a:off x="9895664" y="4200984"/>
            <a:ext cx="1397330" cy="474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XPlane</a:t>
            </a:r>
            <a:endParaRPr lang="es-ES" sz="1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253629" y="4822822"/>
            <a:ext cx="18743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Simulación gráfica del autopiloto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Comunicación con </a:t>
            </a:r>
            <a:r>
              <a:rPr lang="es-ES" sz="11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NetBeans</a:t>
            </a:r>
            <a:endParaRPr lang="es-ES" sz="11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dirty="0"/>
          </a:p>
        </p:txBody>
      </p:sp>
      <p:cxnSp>
        <p:nvCxnSpPr>
          <p:cNvPr id="25" name="Conector recto de flecha 24"/>
          <p:cNvCxnSpPr/>
          <p:nvPr/>
        </p:nvCxnSpPr>
        <p:spPr>
          <a:xfrm flipV="1">
            <a:off x="5556713" y="1619860"/>
            <a:ext cx="2183124" cy="2663678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endCxn id="19" idx="1"/>
          </p:cNvCxnSpPr>
          <p:nvPr/>
        </p:nvCxnSpPr>
        <p:spPr>
          <a:xfrm>
            <a:off x="6234545" y="5209100"/>
            <a:ext cx="3932980" cy="1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9675920" y="2585683"/>
            <a:ext cx="1391973" cy="1642893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7285853" y="3001690"/>
            <a:ext cx="19872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Guiado Lateral LNAV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F1E33C58-556C-44EC-9E44-1679D8819010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</p:spTree>
    <p:extLst>
      <p:ext uri="{BB962C8B-B14F-4D97-AF65-F5344CB8AC3E}">
        <p14:creationId xmlns:p14="http://schemas.microsoft.com/office/powerpoint/2010/main" val="3487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4.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Clases y métodos  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10713FF-79F8-4138-AD2D-E6D0BF79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r>
              <a:rPr lang="en-US" dirty="0"/>
              <a:t> de 12</a:t>
            </a:r>
          </a:p>
        </p:txBody>
      </p:sp>
      <p:sp>
        <p:nvSpPr>
          <p:cNvPr id="117" name="Rectángulo 116"/>
          <p:cNvSpPr/>
          <p:nvPr/>
        </p:nvSpPr>
        <p:spPr>
          <a:xfrm>
            <a:off x="165103" y="1117573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4.1.</a:t>
            </a:r>
            <a:r>
              <a:rPr lang="es-ES" sz="2000" b="1" dirty="0">
                <a:latin typeface="Verdana" pitchFamily="34" charset="0"/>
              </a:rPr>
              <a:t> Descripción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3365251" y="1130760"/>
            <a:ext cx="8584614" cy="4761716"/>
            <a:chOff x="3546153" y="1086779"/>
            <a:chExt cx="8584614" cy="4761716"/>
          </a:xfrm>
        </p:grpSpPr>
        <p:sp>
          <p:nvSpPr>
            <p:cNvPr id="5" name="Rectángulo redondeado 4"/>
            <p:cNvSpPr/>
            <p:nvPr/>
          </p:nvSpPr>
          <p:spPr>
            <a:xfrm>
              <a:off x="3546153" y="1086779"/>
              <a:ext cx="5528139" cy="47617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9452770" y="1460825"/>
              <a:ext cx="2560136" cy="15061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9570631" y="3905799"/>
              <a:ext cx="2560136" cy="17869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5615683" y="1450264"/>
              <a:ext cx="1545615" cy="296636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Autopilot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4214032" y="1853573"/>
              <a:ext cx="1545615" cy="296636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ActionXplane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7002248" y="1851700"/>
              <a:ext cx="1545615" cy="296637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DataXplane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5726363" y="2266397"/>
              <a:ext cx="1545615" cy="229343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Rollout</a:t>
              </a:r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5726363" y="3351367"/>
              <a:ext cx="1545615" cy="232541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Rotate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5750468" y="4434609"/>
              <a:ext cx="1545615" cy="255313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Climb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5758885" y="5526350"/>
              <a:ext cx="1545615" cy="259078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Cruise</a:t>
              </a:r>
            </a:p>
          </p:txBody>
        </p:sp>
        <p:cxnSp>
          <p:nvCxnSpPr>
            <p:cNvPr id="30" name="Conector angular 29"/>
            <p:cNvCxnSpPr>
              <a:endCxn id="16" idx="0"/>
            </p:cNvCxnSpPr>
            <p:nvPr/>
          </p:nvCxnSpPr>
          <p:spPr>
            <a:xfrm rot="10800000" flipV="1">
              <a:off x="4986841" y="1584617"/>
              <a:ext cx="628847" cy="268956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angular 33"/>
            <p:cNvCxnSpPr/>
            <p:nvPr/>
          </p:nvCxnSpPr>
          <p:spPr>
            <a:xfrm>
              <a:off x="7161298" y="1584616"/>
              <a:ext cx="613758" cy="267084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 redondeado 38"/>
            <p:cNvSpPr/>
            <p:nvPr/>
          </p:nvSpPr>
          <p:spPr>
            <a:xfrm>
              <a:off x="7661687" y="2255023"/>
              <a:ext cx="1151876" cy="2520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ControlIP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" name="Decisión 39"/>
            <p:cNvSpPr/>
            <p:nvPr/>
          </p:nvSpPr>
          <p:spPr>
            <a:xfrm>
              <a:off x="5752166" y="2630253"/>
              <a:ext cx="1492818" cy="596336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</a:t>
              </a:r>
              <a:endParaRPr lang="es-E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s-ES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5938666" y="2780328"/>
              <a:ext cx="1207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err="1"/>
                <a:t>PhaseController</a:t>
              </a:r>
              <a:endParaRPr lang="es-ES" sz="1200" b="1" dirty="0"/>
            </a:p>
          </p:txBody>
        </p:sp>
        <p:cxnSp>
          <p:nvCxnSpPr>
            <p:cNvPr id="43" name="Conector recto de flecha 42"/>
            <p:cNvCxnSpPr/>
            <p:nvPr/>
          </p:nvCxnSpPr>
          <p:spPr>
            <a:xfrm flipH="1">
              <a:off x="6496874" y="2490544"/>
              <a:ext cx="4" cy="139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ángulo redondeado 44"/>
            <p:cNvSpPr/>
            <p:nvPr/>
          </p:nvSpPr>
          <p:spPr>
            <a:xfrm>
              <a:off x="7661687" y="3351293"/>
              <a:ext cx="1151876" cy="2400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ControlIP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7" name="Conector recto de flecha 46"/>
            <p:cNvCxnSpPr>
              <a:stCxn id="40" idx="2"/>
            </p:cNvCxnSpPr>
            <p:nvPr/>
          </p:nvCxnSpPr>
          <p:spPr>
            <a:xfrm>
              <a:off x="6498575" y="3226589"/>
              <a:ext cx="0" cy="127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ecisión 50"/>
            <p:cNvSpPr/>
            <p:nvPr/>
          </p:nvSpPr>
          <p:spPr>
            <a:xfrm>
              <a:off x="5750468" y="3704698"/>
              <a:ext cx="1492818" cy="596336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</a:t>
              </a:r>
              <a:endParaRPr lang="es-E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s-ES" dirty="0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896786" y="3859916"/>
              <a:ext cx="1207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err="1"/>
                <a:t>PhaseController</a:t>
              </a:r>
              <a:endParaRPr lang="es-ES" sz="1200" b="1" dirty="0"/>
            </a:p>
          </p:txBody>
        </p:sp>
        <p:cxnSp>
          <p:nvCxnSpPr>
            <p:cNvPr id="54" name="Conector recto de flecha 53"/>
            <p:cNvCxnSpPr>
              <a:stCxn id="51" idx="2"/>
            </p:cNvCxnSpPr>
            <p:nvPr/>
          </p:nvCxnSpPr>
          <p:spPr>
            <a:xfrm flipH="1">
              <a:off x="6496874" y="4301034"/>
              <a:ext cx="3" cy="142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 flipH="1">
              <a:off x="6496874" y="3582745"/>
              <a:ext cx="3" cy="118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ecisión 70"/>
            <p:cNvSpPr/>
            <p:nvPr/>
          </p:nvSpPr>
          <p:spPr>
            <a:xfrm>
              <a:off x="5779683" y="4803149"/>
              <a:ext cx="1492818" cy="596336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er</a:t>
              </a:r>
              <a:endParaRPr lang="es-E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endParaRPr lang="es-ES" dirty="0"/>
            </a:p>
          </p:txBody>
        </p:sp>
        <p:cxnSp>
          <p:nvCxnSpPr>
            <p:cNvPr id="72" name="Conector recto de flecha 71"/>
            <p:cNvCxnSpPr>
              <a:stCxn id="71" idx="2"/>
            </p:cNvCxnSpPr>
            <p:nvPr/>
          </p:nvCxnSpPr>
          <p:spPr>
            <a:xfrm flipH="1">
              <a:off x="6526089" y="5399485"/>
              <a:ext cx="3" cy="142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flipH="1">
              <a:off x="6526089" y="4681196"/>
              <a:ext cx="3" cy="118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adroTexto 73"/>
            <p:cNvSpPr txBox="1"/>
            <p:nvPr/>
          </p:nvSpPr>
          <p:spPr>
            <a:xfrm>
              <a:off x="5957002" y="4948916"/>
              <a:ext cx="1207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err="1"/>
                <a:t>PhaseController</a:t>
              </a:r>
              <a:endParaRPr lang="es-ES" sz="1200" b="1" dirty="0"/>
            </a:p>
          </p:txBody>
        </p:sp>
        <p:sp>
          <p:nvSpPr>
            <p:cNvPr id="75" name="Rectángulo redondeado 74"/>
            <p:cNvSpPr/>
            <p:nvPr/>
          </p:nvSpPr>
          <p:spPr>
            <a:xfrm>
              <a:off x="7646137" y="4443808"/>
              <a:ext cx="1151876" cy="24008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ControlIP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Rectángulo redondeado 75"/>
            <p:cNvSpPr/>
            <p:nvPr/>
          </p:nvSpPr>
          <p:spPr>
            <a:xfrm>
              <a:off x="3900452" y="4948916"/>
              <a:ext cx="1086387" cy="326723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Waypoint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82" name="Conector angular 81"/>
            <p:cNvCxnSpPr>
              <a:stCxn id="76" idx="2"/>
            </p:cNvCxnSpPr>
            <p:nvPr/>
          </p:nvCxnSpPr>
          <p:spPr>
            <a:xfrm rot="16200000" flipH="1">
              <a:off x="4879492" y="4839793"/>
              <a:ext cx="435133" cy="130682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86"/>
            <p:cNvCxnSpPr>
              <a:stCxn id="18" idx="3"/>
              <a:endCxn id="39" idx="1"/>
            </p:cNvCxnSpPr>
            <p:nvPr/>
          </p:nvCxnSpPr>
          <p:spPr>
            <a:xfrm flipV="1">
              <a:off x="7271978" y="2381068"/>
              <a:ext cx="389709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90"/>
            <p:cNvCxnSpPr>
              <a:stCxn id="19" idx="3"/>
              <a:endCxn id="45" idx="1"/>
            </p:cNvCxnSpPr>
            <p:nvPr/>
          </p:nvCxnSpPr>
          <p:spPr>
            <a:xfrm>
              <a:off x="7271978" y="3467638"/>
              <a:ext cx="389709" cy="369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20" idx="3"/>
              <a:endCxn id="75" idx="1"/>
            </p:cNvCxnSpPr>
            <p:nvPr/>
          </p:nvCxnSpPr>
          <p:spPr>
            <a:xfrm>
              <a:off x="7296083" y="4562266"/>
              <a:ext cx="350054" cy="15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>
              <a:stCxn id="16" idx="3"/>
              <a:endCxn id="17" idx="1"/>
            </p:cNvCxnSpPr>
            <p:nvPr/>
          </p:nvCxnSpPr>
          <p:spPr>
            <a:xfrm flipV="1">
              <a:off x="5759647" y="2000019"/>
              <a:ext cx="1242601" cy="1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>
              <a:endCxn id="18" idx="0"/>
            </p:cNvCxnSpPr>
            <p:nvPr/>
          </p:nvCxnSpPr>
          <p:spPr>
            <a:xfrm>
              <a:off x="6496874" y="2000019"/>
              <a:ext cx="2297" cy="266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ángulo redondeado 99"/>
            <p:cNvSpPr/>
            <p:nvPr/>
          </p:nvSpPr>
          <p:spPr>
            <a:xfrm>
              <a:off x="9148526" y="3560198"/>
              <a:ext cx="2561715" cy="4135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Interfaz Gráfica</a:t>
              </a:r>
            </a:p>
          </p:txBody>
        </p:sp>
        <p:sp>
          <p:nvSpPr>
            <p:cNvPr id="101" name="Rectángulo redondeado 100"/>
            <p:cNvSpPr/>
            <p:nvPr/>
          </p:nvSpPr>
          <p:spPr>
            <a:xfrm>
              <a:off x="9881527" y="4111771"/>
              <a:ext cx="1545615" cy="436881"/>
            </a:xfrm>
            <a:prstGeom prst="roundRec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ControlPanel</a:t>
              </a:r>
              <a:r>
                <a:rPr lang="es-ES" sz="1200" b="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(</a:t>
              </a:r>
              <a:r>
                <a:rPr lang="es-ES" sz="1200" b="1" dirty="0" err="1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jFrame</a:t>
              </a:r>
              <a:r>
                <a:rPr lang="es-ES" sz="1200" b="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)</a:t>
              </a:r>
              <a:endParaRPr lang="es-E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03" name="Conector angular 102"/>
            <p:cNvCxnSpPr>
              <a:stCxn id="17" idx="3"/>
              <a:endCxn id="101" idx="1"/>
            </p:cNvCxnSpPr>
            <p:nvPr/>
          </p:nvCxnSpPr>
          <p:spPr>
            <a:xfrm>
              <a:off x="8547863" y="2000019"/>
              <a:ext cx="1333664" cy="23301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ángulo redondeado 110"/>
            <p:cNvSpPr/>
            <p:nvPr/>
          </p:nvSpPr>
          <p:spPr>
            <a:xfrm>
              <a:off x="10858785" y="4638825"/>
              <a:ext cx="1184766" cy="4235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Display</a:t>
              </a:r>
              <a:r>
                <a:rPr lang="es-E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s-ES" sz="12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jTextField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15" name="Conector angular 114"/>
            <p:cNvCxnSpPr>
              <a:endCxn id="111" idx="1"/>
            </p:cNvCxnSpPr>
            <p:nvPr/>
          </p:nvCxnSpPr>
          <p:spPr>
            <a:xfrm rot="16200000" flipH="1">
              <a:off x="10609623" y="4601450"/>
              <a:ext cx="301960" cy="1963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ángulo redondeado 115"/>
            <p:cNvSpPr/>
            <p:nvPr/>
          </p:nvSpPr>
          <p:spPr>
            <a:xfrm>
              <a:off x="9172586" y="1150959"/>
              <a:ext cx="1552164" cy="4135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XPlane</a:t>
              </a:r>
              <a:endParaRPr lang="es-E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3" name="Rectángulo redondeado 122"/>
            <p:cNvSpPr/>
            <p:nvPr/>
          </p:nvSpPr>
          <p:spPr>
            <a:xfrm>
              <a:off x="10858785" y="5141049"/>
              <a:ext cx="1184766" cy="4235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Display</a:t>
              </a:r>
              <a:r>
                <a:rPr lang="es-E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jList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26" name="Conector angular 125"/>
            <p:cNvCxnSpPr>
              <a:endCxn id="123" idx="1"/>
            </p:cNvCxnSpPr>
            <p:nvPr/>
          </p:nvCxnSpPr>
          <p:spPr>
            <a:xfrm rot="16200000" flipH="1">
              <a:off x="10275358" y="4769408"/>
              <a:ext cx="845629" cy="32122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angular 130"/>
            <p:cNvCxnSpPr>
              <a:endCxn id="8" idx="1"/>
            </p:cNvCxnSpPr>
            <p:nvPr/>
          </p:nvCxnSpPr>
          <p:spPr>
            <a:xfrm flipV="1">
              <a:off x="7290645" y="4799256"/>
              <a:ext cx="2279986" cy="856634"/>
            </a:xfrm>
            <a:prstGeom prst="bentConnector3">
              <a:avLst>
                <a:gd name="adj1" fmla="val 8524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ángulo redondeado 110">
              <a:extLst>
                <a:ext uri="{FF2B5EF4-FFF2-40B4-BE49-F238E27FC236}">
                  <a16:creationId xmlns:a16="http://schemas.microsoft.com/office/drawing/2014/main" id="{B8A860CD-437C-4D08-B676-34DEE062F62D}"/>
                </a:ext>
              </a:extLst>
            </p:cNvPr>
            <p:cNvSpPr/>
            <p:nvPr/>
          </p:nvSpPr>
          <p:spPr>
            <a:xfrm>
              <a:off x="10001026" y="1723393"/>
              <a:ext cx="1534034" cy="3850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Comunication</a:t>
              </a:r>
              <a:endPara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Rectángulo redondeado 122">
              <a:extLst>
                <a:ext uri="{FF2B5EF4-FFF2-40B4-BE49-F238E27FC236}">
                  <a16:creationId xmlns:a16="http://schemas.microsoft.com/office/drawing/2014/main" id="{F3724643-F372-49AD-902C-97324EF4C492}"/>
                </a:ext>
              </a:extLst>
            </p:cNvPr>
            <p:cNvSpPr/>
            <p:nvPr/>
          </p:nvSpPr>
          <p:spPr>
            <a:xfrm>
              <a:off x="10001027" y="2381703"/>
              <a:ext cx="1534033" cy="35024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</a:t>
              </a:r>
            </a:p>
          </p:txBody>
        </p:sp>
        <p:cxnSp>
          <p:nvCxnSpPr>
            <p:cNvPr id="57" name="Conector recto de flecha 56"/>
            <p:cNvCxnSpPr/>
            <p:nvPr/>
          </p:nvCxnSpPr>
          <p:spPr>
            <a:xfrm flipH="1">
              <a:off x="8531189" y="1907731"/>
              <a:ext cx="14698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flipH="1">
              <a:off x="10768043" y="2105559"/>
              <a:ext cx="0" cy="275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ángulo redondeado 8"/>
          <p:cNvSpPr/>
          <p:nvPr/>
        </p:nvSpPr>
        <p:spPr>
          <a:xfrm>
            <a:off x="3357736" y="1014252"/>
            <a:ext cx="2227743" cy="39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Autopiloto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425156" y="1537306"/>
            <a:ext cx="270815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flujos de cada módulo implementado con JavaScript. 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Integración  </a:t>
            </a: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 módulos</a:t>
            </a: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Corrección guiado lateral fase</a:t>
            </a:r>
            <a:r>
              <a:rPr lang="es-ES" sz="16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16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Cruise</a:t>
            </a: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s-E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Ø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dirty="0"/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cxnSp>
        <p:nvCxnSpPr>
          <p:cNvPr id="69" name="Conector angular 68"/>
          <p:cNvCxnSpPr>
            <a:endCxn id="76" idx="3"/>
          </p:cNvCxnSpPr>
          <p:nvPr/>
        </p:nvCxnSpPr>
        <p:spPr>
          <a:xfrm rot="10800000">
            <a:off x="4805938" y="5156259"/>
            <a:ext cx="763629" cy="4523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uadroTexto 36"/>
              <p:cNvSpPr txBox="1"/>
              <p:nvPr/>
            </p:nvSpPr>
            <p:spPr>
              <a:xfrm>
                <a:off x="4800056" y="4911860"/>
                <a:ext cx="4923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7" name="Cuadro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56" y="4911860"/>
                <a:ext cx="492379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uadroTexto 77"/>
              <p:cNvSpPr txBox="1"/>
              <p:nvPr/>
            </p:nvSpPr>
            <p:spPr>
              <a:xfrm>
                <a:off x="3702347" y="5364810"/>
                <a:ext cx="6170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8" name="Cuadro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347" y="5364810"/>
                <a:ext cx="617092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uadroTexto 78"/>
              <p:cNvSpPr txBox="1"/>
              <p:nvPr/>
            </p:nvSpPr>
            <p:spPr>
              <a:xfrm>
                <a:off x="6454731" y="5354161"/>
                <a:ext cx="5454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79" name="CuadroTexto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731" y="5354161"/>
                <a:ext cx="545470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ector recto de flecha 82"/>
          <p:cNvCxnSpPr/>
          <p:nvPr/>
        </p:nvCxnSpPr>
        <p:spPr>
          <a:xfrm rot="10800000">
            <a:off x="7109743" y="5145298"/>
            <a:ext cx="317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ángulo redondeado 83"/>
          <p:cNvSpPr/>
          <p:nvPr/>
        </p:nvSpPr>
        <p:spPr>
          <a:xfrm>
            <a:off x="7426234" y="5011355"/>
            <a:ext cx="648000" cy="2400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</a:t>
            </a:r>
            <a:endParaRPr lang="es-ES" sz="1200" b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5" name="Marcador de pie de página 3">
            <a:extLst>
              <a:ext uri="{FF2B5EF4-FFF2-40B4-BE49-F238E27FC236}">
                <a16:creationId xmlns:a16="http://schemas.microsoft.com/office/drawing/2014/main" id="{F1E33C58-556C-44EC-9E44-1679D8819010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</p:spTree>
    <p:extLst>
      <p:ext uri="{BB962C8B-B14F-4D97-AF65-F5344CB8AC3E}">
        <p14:creationId xmlns:p14="http://schemas.microsoft.com/office/powerpoint/2010/main" val="3565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4.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Clases y métodos  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10713FF-79F8-4138-AD2D-E6D0BF791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r>
              <a:rPr lang="en-US" dirty="0"/>
              <a:t> de 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redondeado 4"/>
              <p:cNvSpPr/>
              <p:nvPr/>
            </p:nvSpPr>
            <p:spPr>
              <a:xfrm>
                <a:off x="4424023" y="2045916"/>
                <a:ext cx="3337877" cy="22913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s-E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Cálculo de punto P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∈[</m:t>
                    </m:r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𝑊</m:t>
                    </m:r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𝑘</m:t>
                        </m:r>
                      </m:sub>
                    </m:sSub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,</m:t>
                    </m:r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𝑊</m:t>
                    </m:r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𝑘</m:t>
                        </m:r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+1</m:t>
                        </m:r>
                      </m:sub>
                    </m:sSub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]</m:t>
                    </m:r>
                  </m:oMath>
                </a14:m>
                <a:r>
                  <a:rPr lang="es-E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con circunferencia radio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𝐿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s-E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Corrección </a:t>
                </a:r>
                <a:r>
                  <a:rPr lang="es-E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 rumbo: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𝐷𝑇𝐾𝐸𝐸𝑅</m:t>
                    </m:r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s-ES" sz="14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Complejidad: selección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E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+ Condicionales al otro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𝑊𝑃</m:t>
                    </m:r>
                  </m:oMath>
                </a14:m>
                <a:endPara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Rectángulo redondead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23" y="2045916"/>
                <a:ext cx="3337877" cy="229136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redondeado 11"/>
          <p:cNvSpPr/>
          <p:nvPr/>
        </p:nvSpPr>
        <p:spPr>
          <a:xfrm>
            <a:off x="4105336" y="1752340"/>
            <a:ext cx="2254940" cy="502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Carrot_Chasing</a:t>
            </a:r>
            <a:endParaRPr lang="es-ES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25156" y="1537306"/>
            <a:ext cx="33435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Clase principal del proyecto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Guiado </a:t>
            </a:r>
            <a:r>
              <a:rPr lang="es-E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LNAV Algoritmo de la zanahoria como método.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Comunicación </a:t>
            </a:r>
            <a:r>
              <a:rPr lang="es-E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 GUI para mostrar resultados.</a:t>
            </a: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Ø"/>
            </a:pPr>
            <a:endParaRPr lang="es-E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s-ES" dirty="0"/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55" y="1901215"/>
            <a:ext cx="3905375" cy="276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98767A2-7472-4156-8D1E-02750C0D3347}"/>
              </a:ext>
            </a:extLst>
          </p:cNvPr>
          <p:cNvSpPr/>
          <p:nvPr/>
        </p:nvSpPr>
        <p:spPr>
          <a:xfrm>
            <a:off x="165103" y="1117573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4.2.</a:t>
            </a:r>
            <a:r>
              <a:rPr lang="es-ES" sz="2000" b="1" dirty="0">
                <a:latin typeface="Verdana" pitchFamily="34" charset="0"/>
              </a:rPr>
              <a:t> Clase Cruise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8574126" y="1213392"/>
            <a:ext cx="1152550" cy="1025881"/>
            <a:chOff x="8374303" y="1673657"/>
            <a:chExt cx="1152550" cy="1025881"/>
          </a:xfrm>
        </p:grpSpPr>
        <p:sp>
          <p:nvSpPr>
            <p:cNvPr id="4" name="Elipse 3"/>
            <p:cNvSpPr/>
            <p:nvPr/>
          </p:nvSpPr>
          <p:spPr>
            <a:xfrm>
              <a:off x="8374303" y="1673657"/>
              <a:ext cx="1152550" cy="102588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6" name="Picture 2" descr="Resultado de imagen de carro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0921" y="1894600"/>
              <a:ext cx="562506" cy="562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8767A2-7472-4156-8D1E-02750C0D3347}"/>
              </a:ext>
            </a:extLst>
          </p:cNvPr>
          <p:cNvSpPr/>
          <p:nvPr/>
        </p:nvSpPr>
        <p:spPr>
          <a:xfrm>
            <a:off x="165103" y="3771364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 smtClean="0">
                <a:solidFill>
                  <a:schemeClr val="accent1"/>
                </a:solidFill>
                <a:latin typeface="Verdana" pitchFamily="34" charset="0"/>
              </a:rPr>
              <a:t>4.3.</a:t>
            </a:r>
            <a:r>
              <a:rPr lang="es-ES" sz="2000" b="1" dirty="0" smtClean="0">
                <a:latin typeface="Verdana" pitchFamily="34" charset="0"/>
              </a:rPr>
              <a:t> </a:t>
            </a:r>
            <a:r>
              <a:rPr lang="es-ES" sz="2000" b="1" dirty="0">
                <a:latin typeface="Verdana" pitchFamily="34" charset="0"/>
              </a:rPr>
              <a:t>Clase </a:t>
            </a:r>
            <a:r>
              <a:rPr lang="es-ES" sz="2000" b="1" dirty="0" smtClean="0">
                <a:latin typeface="Verdana" pitchFamily="34" charset="0"/>
              </a:rPr>
              <a:t>Lista</a:t>
            </a:r>
            <a:endParaRPr lang="es-ES" sz="2000" b="1" dirty="0">
              <a:latin typeface="Verdana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25156" y="4164510"/>
            <a:ext cx="33435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Escritura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WayPoints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 el </a:t>
            </a: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ArrayList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 inicio de </a:t>
            </a:r>
            <a:r>
              <a:rPr lang="es-E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Cruise</a:t>
            </a:r>
            <a:endParaRPr lang="es-E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s-E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Lectura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txt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 </a:t>
            </a:r>
            <a:r>
              <a:rPr lang="es-E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guarda el 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primer valor al alcanzar crucero</a:t>
            </a:r>
          </a:p>
          <a:p>
            <a:pPr lvl="1">
              <a:buClr>
                <a:srgbClr val="FF6600"/>
              </a:buClr>
            </a:pPr>
            <a:endParaRPr lang="es-ES" b="1" dirty="0"/>
          </a:p>
        </p:txBody>
      </p:sp>
      <p:sp>
        <p:nvSpPr>
          <p:cNvPr id="21" name="Elipse 20"/>
          <p:cNvSpPr/>
          <p:nvPr/>
        </p:nvSpPr>
        <p:spPr>
          <a:xfrm>
            <a:off x="9825409" y="2975598"/>
            <a:ext cx="216000" cy="21600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Marcador de pie de página 3">
            <a:extLst>
              <a:ext uri="{FF2B5EF4-FFF2-40B4-BE49-F238E27FC236}">
                <a16:creationId xmlns:a16="http://schemas.microsoft.com/office/drawing/2014/main" id="{F1E33C58-556C-44EC-9E44-1679D8819010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7996559" y="4662799"/>
            <a:ext cx="1828369" cy="24008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GJJ </a:t>
            </a:r>
            <a:r>
              <a:rPr lang="es-ES" sz="12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Ducart</a:t>
            </a:r>
            <a:r>
              <a:rPr lang="es-ES" sz="12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(2009)</a:t>
            </a:r>
            <a:endParaRPr lang="es-ES" sz="1200" b="1" i="1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4E4796-6CCD-4DC6-A1DE-727F34B6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03" y="1505363"/>
            <a:ext cx="8496500" cy="435814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5.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Interfaz del Usuario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392A9C4-3A5F-46DC-8585-6E4D142E85A4}"/>
              </a:ext>
            </a:extLst>
          </p:cNvPr>
          <p:cNvSpPr/>
          <p:nvPr/>
        </p:nvSpPr>
        <p:spPr>
          <a:xfrm>
            <a:off x="8173329" y="1554599"/>
            <a:ext cx="3942952" cy="43089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8636501-9662-4465-B9B6-27F35C35B976}"/>
              </a:ext>
            </a:extLst>
          </p:cNvPr>
          <p:cNvGrpSpPr/>
          <p:nvPr/>
        </p:nvGrpSpPr>
        <p:grpSpPr>
          <a:xfrm>
            <a:off x="265108" y="1974765"/>
            <a:ext cx="3010355" cy="2437090"/>
            <a:chOff x="-8689" y="1988413"/>
            <a:chExt cx="2686929" cy="2193908"/>
          </a:xfrm>
        </p:grpSpPr>
        <p:sp>
          <p:nvSpPr>
            <p:cNvPr id="8" name="CuadroTexto 7"/>
            <p:cNvSpPr txBox="1"/>
            <p:nvPr/>
          </p:nvSpPr>
          <p:spPr>
            <a:xfrm>
              <a:off x="121000" y="2202049"/>
              <a:ext cx="2430289" cy="1723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buClr>
                  <a:schemeClr val="accent1"/>
                </a:buClr>
              </a:pPr>
              <a:r>
                <a:rPr lang="es-ES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Parte común:</a:t>
              </a:r>
            </a:p>
            <a:p>
              <a:pPr marL="285750" indent="-285750">
                <a:lnSpc>
                  <a:spcPct val="120000"/>
                </a:lnSpc>
                <a:spcBef>
                  <a:spcPts val="12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s-E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Datos de navegación de </a:t>
              </a:r>
              <a:r>
                <a:rPr lang="es-ES" sz="16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XPlane</a:t>
              </a:r>
              <a:r>
                <a:rPr lang="es-E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spcBef>
                  <a:spcPts val="12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s-E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Controles de guiado vertical y lateral                                        </a:t>
              </a:r>
              <a:endParaRPr lang="es-E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3723CCFC-2059-41C6-905F-5E98439E5CD6}"/>
                </a:ext>
              </a:extLst>
            </p:cNvPr>
            <p:cNvSpPr/>
            <p:nvPr/>
          </p:nvSpPr>
          <p:spPr>
            <a:xfrm>
              <a:off x="-8689" y="1988413"/>
              <a:ext cx="2686929" cy="219390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9" name="Marcador de pie de página 3">
            <a:extLst>
              <a:ext uri="{FF2B5EF4-FFF2-40B4-BE49-F238E27FC236}">
                <a16:creationId xmlns:a16="http://schemas.microsoft.com/office/drawing/2014/main" id="{896CE849-5F89-4F7B-B285-B7046579AB44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72221-334A-492F-80E3-D53F87AB7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r>
              <a:rPr lang="en-US" dirty="0"/>
              <a:t> de 12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14790E-F6DC-4531-AC16-5516AD12DF80}"/>
              </a:ext>
            </a:extLst>
          </p:cNvPr>
          <p:cNvSpPr/>
          <p:nvPr/>
        </p:nvSpPr>
        <p:spPr>
          <a:xfrm>
            <a:off x="165103" y="1117573"/>
            <a:ext cx="7321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5.1.</a:t>
            </a:r>
            <a:r>
              <a:rPr lang="es-ES" sz="2000" b="1" dirty="0">
                <a:latin typeface="Verdana" pitchFamily="34" charset="0"/>
              </a:rPr>
              <a:t> Comunicación </a:t>
            </a:r>
            <a:r>
              <a:rPr lang="es-ES" sz="2000" b="1" dirty="0" err="1">
                <a:latin typeface="Verdana" pitchFamily="34" charset="0"/>
              </a:rPr>
              <a:t>Xplane</a:t>
            </a:r>
            <a:endParaRPr lang="es-ES" sz="2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491915" y="143823"/>
            <a:ext cx="9572325" cy="986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800" b="1" dirty="0">
                <a:solidFill>
                  <a:schemeClr val="accent1"/>
                </a:solidFill>
                <a:latin typeface="Verdana" pitchFamily="34" charset="0"/>
              </a:rPr>
              <a:t>5. </a:t>
            </a:r>
            <a:r>
              <a:rPr lang="es-ES" sz="2800" b="1" dirty="0">
                <a:solidFill>
                  <a:schemeClr val="bg1"/>
                </a:solidFill>
                <a:latin typeface="Verdana" pitchFamily="34" charset="0"/>
              </a:rPr>
              <a:t>Interfaz del Usuario</a:t>
            </a:r>
          </a:p>
          <a:p>
            <a:pPr marL="266700" algn="ctr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endParaRPr lang="es-E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CCD708-ADEA-45D4-AAC3-B33960617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02"/>
          <a:stretch/>
        </p:blipFill>
        <p:spPr>
          <a:xfrm>
            <a:off x="3615398" y="916565"/>
            <a:ext cx="5184556" cy="4941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4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B3196B6-74A7-47D9-A1E9-8EF3CCA4EEAA}"/>
              </a:ext>
            </a:extLst>
          </p:cNvPr>
          <p:cNvSpPr/>
          <p:nvPr/>
        </p:nvSpPr>
        <p:spPr bwMode="auto">
          <a:xfrm>
            <a:off x="10019718" y="4294952"/>
            <a:ext cx="1555136" cy="58656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rPr>
              <a:t>Esquema Explicativo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D441FE-60CB-42F1-B338-2B49AC94AB1E}"/>
              </a:ext>
            </a:extLst>
          </p:cNvPr>
          <p:cNvSpPr/>
          <p:nvPr/>
        </p:nvSpPr>
        <p:spPr bwMode="auto">
          <a:xfrm>
            <a:off x="9475203" y="1571014"/>
            <a:ext cx="2285387" cy="58656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Parámetros Algoritmo Zanahoria</a:t>
            </a:r>
            <a:endParaRPr kumimoji="0" lang="es-ES" sz="16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B8280-4C4F-44A3-B08B-A5214B407AF0}"/>
              </a:ext>
            </a:extLst>
          </p:cNvPr>
          <p:cNvSpPr/>
          <p:nvPr/>
        </p:nvSpPr>
        <p:spPr bwMode="auto">
          <a:xfrm>
            <a:off x="422770" y="4233169"/>
            <a:ext cx="2138290" cy="600506"/>
          </a:xfrm>
          <a:prstGeom prst="rect">
            <a:avLst/>
          </a:prstGeom>
          <a:noFill/>
          <a:ln w="28575" cap="flat" cmpd="sng" algn="ctr">
            <a:solidFill>
              <a:srgbClr val="05FF7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Lista de </a:t>
            </a:r>
            <a:r>
              <a:rPr kumimoji="0" lang="es-ES" sz="16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Waypoints</a:t>
            </a:r>
            <a:r>
              <a:rPr kumimoji="0" lang="es-E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 Objetivos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501D6F-A7B0-4828-9814-EF7221D3459F}"/>
              </a:ext>
            </a:extLst>
          </p:cNvPr>
          <p:cNvSpPr txBox="1"/>
          <p:nvPr/>
        </p:nvSpPr>
        <p:spPr>
          <a:xfrm>
            <a:off x="801858" y="1819555"/>
            <a:ext cx="2138290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Caracterización del tramo de estudio 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A51CCC8-F2C8-4E4C-B123-8FAE95316180}"/>
              </a:ext>
            </a:extLst>
          </p:cNvPr>
          <p:cNvCxnSpPr>
            <a:cxnSpLocks/>
          </p:cNvCxnSpPr>
          <p:nvPr/>
        </p:nvCxnSpPr>
        <p:spPr>
          <a:xfrm>
            <a:off x="2940148" y="2157575"/>
            <a:ext cx="900332" cy="246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8B4F26-8C08-466C-9254-F63E1D5FDFBD}"/>
              </a:ext>
            </a:extLst>
          </p:cNvPr>
          <p:cNvCxnSpPr>
            <a:cxnSpLocks/>
          </p:cNvCxnSpPr>
          <p:nvPr/>
        </p:nvCxnSpPr>
        <p:spPr>
          <a:xfrm flipH="1">
            <a:off x="8351522" y="1973742"/>
            <a:ext cx="1123682" cy="430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E520158-30DE-4B4A-BA03-D43D08D306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61060" y="4533422"/>
            <a:ext cx="1219764" cy="2384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0D7B041-DAB6-4F5F-8B83-B82DB14D0553}"/>
              </a:ext>
            </a:extLst>
          </p:cNvPr>
          <p:cNvCxnSpPr>
            <a:cxnSpLocks/>
          </p:cNvCxnSpPr>
          <p:nvPr/>
        </p:nvCxnSpPr>
        <p:spPr>
          <a:xfrm flipH="1">
            <a:off x="8623495" y="4700427"/>
            <a:ext cx="1366578" cy="1810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ie de página 3">
            <a:extLst>
              <a:ext uri="{FF2B5EF4-FFF2-40B4-BE49-F238E27FC236}">
                <a16:creationId xmlns:a16="http://schemas.microsoft.com/office/drawing/2014/main" id="{AA1C3673-592B-4D07-B876-55E2200C733D}"/>
              </a:ext>
            </a:extLst>
          </p:cNvPr>
          <p:cNvSpPr txBox="1">
            <a:spLocks/>
          </p:cNvSpPr>
          <p:nvPr/>
        </p:nvSpPr>
        <p:spPr>
          <a:xfrm>
            <a:off x="3684961" y="6331449"/>
            <a:ext cx="51862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 cap="all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Diseño de un autopiloto: Algoritmo de la zanahoria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58B0ADC-66D5-411A-ACE4-ED48548F6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r>
              <a:rPr lang="en-US" dirty="0"/>
              <a:t> de 12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C283B1-9F3E-4E9D-801E-00B3F34E15B8}"/>
              </a:ext>
            </a:extLst>
          </p:cNvPr>
          <p:cNvSpPr/>
          <p:nvPr/>
        </p:nvSpPr>
        <p:spPr>
          <a:xfrm>
            <a:off x="165103" y="1117573"/>
            <a:ext cx="2578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>
              <a:lnSpc>
                <a:spcPct val="8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tabLst>
                <a:tab pos="1076325" algn="l"/>
              </a:tabLst>
              <a:defRPr/>
            </a:pPr>
            <a:r>
              <a:rPr lang="es-ES" sz="2000" b="1" dirty="0">
                <a:solidFill>
                  <a:schemeClr val="accent1"/>
                </a:solidFill>
                <a:latin typeface="Verdana" pitchFamily="34" charset="0"/>
              </a:rPr>
              <a:t>5.1.</a:t>
            </a:r>
            <a:r>
              <a:rPr lang="es-ES" sz="2000" b="1" dirty="0">
                <a:latin typeface="Verdana" pitchFamily="34" charset="0"/>
              </a:rPr>
              <a:t> Algoritmo</a:t>
            </a:r>
          </a:p>
        </p:txBody>
      </p:sp>
    </p:spTree>
    <p:extLst>
      <p:ext uri="{BB962C8B-B14F-4D97-AF65-F5344CB8AC3E}">
        <p14:creationId xmlns:p14="http://schemas.microsoft.com/office/powerpoint/2010/main" val="38521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11196</TotalTime>
  <Words>742</Words>
  <Application>Microsoft Office PowerPoint</Application>
  <PresentationFormat>Panorámica</PresentationFormat>
  <Paragraphs>290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Berlin Sans FB Demi</vt:lpstr>
      <vt:lpstr>Calibri</vt:lpstr>
      <vt:lpstr>Calibri Light</vt:lpstr>
      <vt:lpstr>Cambria Math</vt:lpstr>
      <vt:lpstr>Times New Roman</vt:lpstr>
      <vt:lpstr>Verdana</vt:lpstr>
      <vt:lpstr>Wingdings</vt:lpstr>
      <vt:lpstr>Retrospección</vt:lpstr>
      <vt:lpstr>Diseño de un autopiloto:  Algoritmo de la Zanahoria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vuestra atención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Salva</dc:creator>
  <cp:lastModifiedBy>Nico</cp:lastModifiedBy>
  <cp:revision>799</cp:revision>
  <dcterms:created xsi:type="dcterms:W3CDTF">2016-02-18T16:24:06Z</dcterms:created>
  <dcterms:modified xsi:type="dcterms:W3CDTF">2018-01-31T12:42:49Z</dcterms:modified>
</cp:coreProperties>
</file>